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1" r:id="rId3"/>
    <p:sldId id="266" r:id="rId4"/>
    <p:sldId id="285" r:id="rId5"/>
    <p:sldId id="284" r:id="rId6"/>
    <p:sldId id="271" r:id="rId7"/>
    <p:sldId id="288" r:id="rId8"/>
    <p:sldId id="265" r:id="rId9"/>
    <p:sldId id="264" r:id="rId10"/>
    <p:sldId id="257" r:id="rId11"/>
    <p:sldId id="277" r:id="rId12"/>
    <p:sldId id="275" r:id="rId13"/>
    <p:sldId id="276" r:id="rId14"/>
    <p:sldId id="279" r:id="rId15"/>
    <p:sldId id="269" r:id="rId16"/>
    <p:sldId id="286" r:id="rId17"/>
    <p:sldId id="278" r:id="rId18"/>
    <p:sldId id="270" r:id="rId19"/>
    <p:sldId id="272" r:id="rId20"/>
    <p:sldId id="280" r:id="rId21"/>
    <p:sldId id="287" r:id="rId22"/>
    <p:sldId id="263" r:id="rId23"/>
  </p:sldIdLst>
  <p:sldSz cx="9144000" cy="5143500" type="screen16x9"/>
  <p:notesSz cx="6810375" cy="994251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507">
          <p15:clr>
            <a:srgbClr val="A4A3A4"/>
          </p15:clr>
        </p15:guide>
        <p15:guide id="4" pos="27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ry Dalman" initials="RD" lastIdx="11" clrIdx="0"/>
  <p:cmAuthor id="1" name="Kortekaas, Marloes" initials="KM" lastIdx="8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99FFCC"/>
    <a:srgbClr val="D5FFFF"/>
    <a:srgbClr val="66FF33"/>
    <a:srgbClr val="F8F8F8"/>
    <a:srgbClr val="DDDDDD"/>
    <a:srgbClr val="CCFFFF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4778" autoAdjust="0"/>
  </p:normalViewPr>
  <p:slideViewPr>
    <p:cSldViewPr snapToGrid="0">
      <p:cViewPr varScale="1">
        <p:scale>
          <a:sx n="93" d="100"/>
          <a:sy n="93" d="100"/>
        </p:scale>
        <p:origin x="-642" y="-102"/>
      </p:cViewPr>
      <p:guideLst>
        <p:guide orient="horz" pos="1620"/>
        <p:guide pos="2880"/>
        <p:guide pos="5507"/>
        <p:guide pos="2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Subsurface resources in the Netherlands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 smtClean="0"/>
              <a:t>Harmen Mijnlieff</a:t>
            </a:r>
            <a:endParaRPr lang="nl-NL"/>
          </a:p>
        </p:txBody>
      </p:sp>
      <p:sp>
        <p:nvSpPr>
          <p:cNvPr id="5" name="Tijdelijke aanduiding voor dianummer 4" hidden="1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F07F6-6E14-D248-825A-817D385E6D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7981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Subsurface resources in the Netherlands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NL" smtClean="0"/>
              <a:t>14 December 2016</a:t>
            </a:r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 smtClean="0"/>
              <a:t>Harmen Mijnlieff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4D591-63B3-884E-AA10-ECC4233D92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3240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3463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1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637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066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053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2845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15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754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293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656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211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671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474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903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433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8857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814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9839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8648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671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989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4D591-63B3-884E-AA10-ECC4233D929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42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>
          <a:xfrm>
            <a:off x="713399" y="1344920"/>
            <a:ext cx="58382" cy="2033280"/>
            <a:chOff x="713399" y="1344920"/>
            <a:chExt cx="58382" cy="20332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9" y="1344920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545"/>
            <a:ext cx="9144000" cy="3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66" y="1344920"/>
            <a:ext cx="57847" cy="213591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 userDrawn="1"/>
        </p:nvCxnSpPr>
        <p:spPr>
          <a:xfrm flipV="1">
            <a:off x="728639" y="1651000"/>
            <a:ext cx="0" cy="17272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6" name="Rechthoek 5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479395"/>
            <a:ext cx="9143993" cy="115869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8676000" y="4932001"/>
            <a:ext cx="69230" cy="1439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74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Targ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0" y="4873481"/>
            <a:ext cx="9144000" cy="2709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63"/>
          <a:stretch/>
        </p:blipFill>
        <p:spPr>
          <a:xfrm>
            <a:off x="-1" y="-3117"/>
            <a:ext cx="9144000" cy="16858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229600" cy="720000"/>
          </a:xfrm>
          <a:prstGeom prst="rect">
            <a:avLst/>
          </a:prstGeom>
        </p:spPr>
        <p:txBody>
          <a:bodyPr/>
          <a:lstStyle/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14 December 2016</a:t>
            </a:r>
            <a:endParaRPr lang="en-GB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EA28214-C273-4F70-B3D5-087B23DF8CAB}" type="slidenum">
              <a:rPr lang="en-GB" smtClean="0"/>
              <a:t>‹#›</a:t>
            </a:fld>
            <a:r>
              <a:rPr lang="en-GB" dirty="0" smtClean="0"/>
              <a:t> | Subsurface resources in the Netherlands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B602-CD3E-AC41-8242-DD367490E7D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423863" y="1682750"/>
            <a:ext cx="8301037" cy="3184525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8778410" y="4910400"/>
            <a:ext cx="69230" cy="1439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  <p:sp>
        <p:nvSpPr>
          <p:cNvPr id="3" name="Rechthoek 2"/>
          <p:cNvSpPr/>
          <p:nvPr userDrawn="1"/>
        </p:nvSpPr>
        <p:spPr>
          <a:xfrm>
            <a:off x="-7200" y="1682750"/>
            <a:ext cx="9158400" cy="3190731"/>
          </a:xfrm>
          <a:prstGeom prst="rect">
            <a:avLst/>
          </a:prstGeom>
          <a:noFill/>
          <a:ln w="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5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Afbeelding 7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413305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23" y="896184"/>
            <a:ext cx="30314" cy="110356"/>
          </a:xfrm>
          <a:prstGeom prst="rect">
            <a:avLst/>
          </a:prstGeom>
        </p:spPr>
      </p:pic>
      <p:sp>
        <p:nvSpPr>
          <p:cNvPr id="155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491373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60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492125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61" name="Rechthoek 160"/>
          <p:cNvSpPr/>
          <p:nvPr userDrawn="1"/>
        </p:nvSpPr>
        <p:spPr>
          <a:xfrm>
            <a:off x="7535465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2" name="Afbeelding 16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58" y="896184"/>
            <a:ext cx="30314" cy="110356"/>
          </a:xfrm>
          <a:prstGeom prst="rect">
            <a:avLst/>
          </a:prstGeom>
        </p:spPr>
      </p:pic>
      <p:sp>
        <p:nvSpPr>
          <p:cNvPr id="163" name="Tijdelijke aanduiding voor afbeelding 157"/>
          <p:cNvSpPr>
            <a:spLocks noGrp="1"/>
          </p:cNvSpPr>
          <p:nvPr>
            <p:ph type="pic" sz="quarter" idx="12"/>
          </p:nvPr>
        </p:nvSpPr>
        <p:spPr>
          <a:xfrm>
            <a:off x="7616708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64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7617460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65" name="Rechthoek 164"/>
          <p:cNvSpPr/>
          <p:nvPr userDrawn="1"/>
        </p:nvSpPr>
        <p:spPr>
          <a:xfrm>
            <a:off x="1837737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6" name="Afbeelding 16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3" y="896184"/>
            <a:ext cx="30314" cy="110356"/>
          </a:xfrm>
          <a:prstGeom prst="rect">
            <a:avLst/>
          </a:prstGeom>
        </p:spPr>
      </p:pic>
      <p:sp>
        <p:nvSpPr>
          <p:cNvPr id="167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1913773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68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1914525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69" name="Rechthoek 168"/>
          <p:cNvSpPr/>
          <p:nvPr userDrawn="1"/>
        </p:nvSpPr>
        <p:spPr>
          <a:xfrm>
            <a:off x="3262169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0" name="Afbeelding 16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39" y="896184"/>
            <a:ext cx="30314" cy="110356"/>
          </a:xfrm>
          <a:prstGeom prst="rect">
            <a:avLst/>
          </a:prstGeom>
        </p:spPr>
      </p:pic>
      <p:sp>
        <p:nvSpPr>
          <p:cNvPr id="171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3336489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72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3337241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73" name="Rechthoek 172"/>
          <p:cNvSpPr/>
          <p:nvPr userDrawn="1"/>
        </p:nvSpPr>
        <p:spPr>
          <a:xfrm>
            <a:off x="4686601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4" name="Afbeelding 17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896184"/>
            <a:ext cx="30314" cy="110356"/>
          </a:xfrm>
          <a:prstGeom prst="rect">
            <a:avLst/>
          </a:prstGeom>
        </p:spPr>
      </p:pic>
      <p:sp>
        <p:nvSpPr>
          <p:cNvPr id="175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4761113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76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4761865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77" name="Rechthoek 176"/>
          <p:cNvSpPr/>
          <p:nvPr userDrawn="1"/>
        </p:nvSpPr>
        <p:spPr>
          <a:xfrm>
            <a:off x="6111033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8" name="Afbeelding 17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33" y="896184"/>
            <a:ext cx="30314" cy="110356"/>
          </a:xfrm>
          <a:prstGeom prst="rect">
            <a:avLst/>
          </a:prstGeom>
        </p:spPr>
      </p:pic>
      <p:sp>
        <p:nvSpPr>
          <p:cNvPr id="179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6184783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80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6185535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81" name="Rechthoek 180"/>
          <p:cNvSpPr/>
          <p:nvPr userDrawn="1"/>
        </p:nvSpPr>
        <p:spPr>
          <a:xfrm>
            <a:off x="413305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2" name="Afbeelding 18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23" y="2259070"/>
            <a:ext cx="30314" cy="110356"/>
          </a:xfrm>
          <a:prstGeom prst="rect">
            <a:avLst/>
          </a:prstGeom>
        </p:spPr>
      </p:pic>
      <p:sp>
        <p:nvSpPr>
          <p:cNvPr id="183" name="Tijdelijke aanduiding voor afbeelding 157"/>
          <p:cNvSpPr>
            <a:spLocks noGrp="1"/>
          </p:cNvSpPr>
          <p:nvPr>
            <p:ph type="pic" sz="quarter" idx="22"/>
          </p:nvPr>
        </p:nvSpPr>
        <p:spPr>
          <a:xfrm>
            <a:off x="491373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84" name="Tijdelijke aanduiding voor tekst 159"/>
          <p:cNvSpPr>
            <a:spLocks noGrp="1"/>
          </p:cNvSpPr>
          <p:nvPr>
            <p:ph type="body" sz="quarter" idx="23" hasCustomPrompt="1"/>
          </p:nvPr>
        </p:nvSpPr>
        <p:spPr>
          <a:xfrm>
            <a:off x="492125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85" name="Rechthoek 184"/>
          <p:cNvSpPr/>
          <p:nvPr userDrawn="1"/>
        </p:nvSpPr>
        <p:spPr>
          <a:xfrm>
            <a:off x="7535465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6" name="Afbeelding 18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58" y="2259070"/>
            <a:ext cx="30314" cy="110356"/>
          </a:xfrm>
          <a:prstGeom prst="rect">
            <a:avLst/>
          </a:prstGeom>
        </p:spPr>
      </p:pic>
      <p:sp>
        <p:nvSpPr>
          <p:cNvPr id="187" name="Tijdelijke aanduiding voor afbeelding 157"/>
          <p:cNvSpPr>
            <a:spLocks noGrp="1"/>
          </p:cNvSpPr>
          <p:nvPr>
            <p:ph type="pic" sz="quarter" idx="24"/>
          </p:nvPr>
        </p:nvSpPr>
        <p:spPr>
          <a:xfrm>
            <a:off x="7616708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88" name="Tijdelijke aanduiding voor tekst 159"/>
          <p:cNvSpPr>
            <a:spLocks noGrp="1"/>
          </p:cNvSpPr>
          <p:nvPr>
            <p:ph type="body" sz="quarter" idx="25" hasCustomPrompt="1"/>
          </p:nvPr>
        </p:nvSpPr>
        <p:spPr>
          <a:xfrm>
            <a:off x="7617460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89" name="Rechthoek 188"/>
          <p:cNvSpPr/>
          <p:nvPr userDrawn="1"/>
        </p:nvSpPr>
        <p:spPr>
          <a:xfrm>
            <a:off x="1837737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0" name="Afbeelding 18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3" y="2259070"/>
            <a:ext cx="30314" cy="110356"/>
          </a:xfrm>
          <a:prstGeom prst="rect">
            <a:avLst/>
          </a:prstGeom>
        </p:spPr>
      </p:pic>
      <p:sp>
        <p:nvSpPr>
          <p:cNvPr id="191" name="Tijdelijke aanduiding voor afbeelding 157"/>
          <p:cNvSpPr>
            <a:spLocks noGrp="1"/>
          </p:cNvSpPr>
          <p:nvPr>
            <p:ph type="pic" sz="quarter" idx="26"/>
          </p:nvPr>
        </p:nvSpPr>
        <p:spPr>
          <a:xfrm>
            <a:off x="1913773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92" name="Tijdelijke aanduiding voor tekst 159"/>
          <p:cNvSpPr>
            <a:spLocks noGrp="1"/>
          </p:cNvSpPr>
          <p:nvPr>
            <p:ph type="body" sz="quarter" idx="27" hasCustomPrompt="1"/>
          </p:nvPr>
        </p:nvSpPr>
        <p:spPr>
          <a:xfrm>
            <a:off x="1914525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93" name="Rechthoek 192"/>
          <p:cNvSpPr/>
          <p:nvPr userDrawn="1"/>
        </p:nvSpPr>
        <p:spPr>
          <a:xfrm>
            <a:off x="3262169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4" name="Afbeelding 19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39" y="2259070"/>
            <a:ext cx="30314" cy="110356"/>
          </a:xfrm>
          <a:prstGeom prst="rect">
            <a:avLst/>
          </a:prstGeom>
        </p:spPr>
      </p:pic>
      <p:sp>
        <p:nvSpPr>
          <p:cNvPr id="195" name="Tijdelijke aanduiding voor afbeelding 157"/>
          <p:cNvSpPr>
            <a:spLocks noGrp="1"/>
          </p:cNvSpPr>
          <p:nvPr>
            <p:ph type="pic" sz="quarter" idx="28"/>
          </p:nvPr>
        </p:nvSpPr>
        <p:spPr>
          <a:xfrm>
            <a:off x="3336489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96" name="Tijdelijke aanduiding voor tekst 159"/>
          <p:cNvSpPr>
            <a:spLocks noGrp="1"/>
          </p:cNvSpPr>
          <p:nvPr>
            <p:ph type="body" sz="quarter" idx="29" hasCustomPrompt="1"/>
          </p:nvPr>
        </p:nvSpPr>
        <p:spPr>
          <a:xfrm>
            <a:off x="3337241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97" name="Rechthoek 196"/>
          <p:cNvSpPr/>
          <p:nvPr userDrawn="1"/>
        </p:nvSpPr>
        <p:spPr>
          <a:xfrm>
            <a:off x="4686601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8" name="Afbeelding 19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2259070"/>
            <a:ext cx="30314" cy="110356"/>
          </a:xfrm>
          <a:prstGeom prst="rect">
            <a:avLst/>
          </a:prstGeom>
        </p:spPr>
      </p:pic>
      <p:sp>
        <p:nvSpPr>
          <p:cNvPr id="199" name="Tijdelijke aanduiding voor afbeelding 157"/>
          <p:cNvSpPr>
            <a:spLocks noGrp="1"/>
          </p:cNvSpPr>
          <p:nvPr>
            <p:ph type="pic" sz="quarter" idx="30"/>
          </p:nvPr>
        </p:nvSpPr>
        <p:spPr>
          <a:xfrm>
            <a:off x="4761113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00" name="Tijdelijke aanduiding voor tekst 159"/>
          <p:cNvSpPr>
            <a:spLocks noGrp="1"/>
          </p:cNvSpPr>
          <p:nvPr>
            <p:ph type="body" sz="quarter" idx="31" hasCustomPrompt="1"/>
          </p:nvPr>
        </p:nvSpPr>
        <p:spPr>
          <a:xfrm>
            <a:off x="4761865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01" name="Rechthoek 200"/>
          <p:cNvSpPr/>
          <p:nvPr userDrawn="1"/>
        </p:nvSpPr>
        <p:spPr>
          <a:xfrm>
            <a:off x="6111033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2" name="Afbeelding 20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33" y="2259070"/>
            <a:ext cx="30314" cy="110356"/>
          </a:xfrm>
          <a:prstGeom prst="rect">
            <a:avLst/>
          </a:prstGeom>
        </p:spPr>
      </p:pic>
      <p:sp>
        <p:nvSpPr>
          <p:cNvPr id="203" name="Tijdelijke aanduiding voor afbeelding 157"/>
          <p:cNvSpPr>
            <a:spLocks noGrp="1"/>
          </p:cNvSpPr>
          <p:nvPr>
            <p:ph type="pic" sz="quarter" idx="32"/>
          </p:nvPr>
        </p:nvSpPr>
        <p:spPr>
          <a:xfrm>
            <a:off x="6184783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04" name="Tijdelijke aanduiding voor tekst 159"/>
          <p:cNvSpPr>
            <a:spLocks noGrp="1"/>
          </p:cNvSpPr>
          <p:nvPr>
            <p:ph type="body" sz="quarter" idx="33" hasCustomPrompt="1"/>
          </p:nvPr>
        </p:nvSpPr>
        <p:spPr>
          <a:xfrm>
            <a:off x="6185535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05" name="Rechthoek 204"/>
          <p:cNvSpPr/>
          <p:nvPr userDrawn="1"/>
        </p:nvSpPr>
        <p:spPr>
          <a:xfrm>
            <a:off x="413305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6" name="Afbeelding 20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23" y="3616630"/>
            <a:ext cx="30314" cy="110356"/>
          </a:xfrm>
          <a:prstGeom prst="rect">
            <a:avLst/>
          </a:prstGeom>
        </p:spPr>
      </p:pic>
      <p:sp>
        <p:nvSpPr>
          <p:cNvPr id="207" name="Tijdelijke aanduiding voor afbeelding 157"/>
          <p:cNvSpPr>
            <a:spLocks noGrp="1"/>
          </p:cNvSpPr>
          <p:nvPr>
            <p:ph type="pic" sz="quarter" idx="34"/>
          </p:nvPr>
        </p:nvSpPr>
        <p:spPr>
          <a:xfrm>
            <a:off x="491373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08" name="Tijdelijke aanduiding voor tekst 159"/>
          <p:cNvSpPr>
            <a:spLocks noGrp="1"/>
          </p:cNvSpPr>
          <p:nvPr>
            <p:ph type="body" sz="quarter" idx="35" hasCustomPrompt="1"/>
          </p:nvPr>
        </p:nvSpPr>
        <p:spPr>
          <a:xfrm>
            <a:off x="492125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09" name="Rechthoek 208"/>
          <p:cNvSpPr/>
          <p:nvPr userDrawn="1"/>
        </p:nvSpPr>
        <p:spPr>
          <a:xfrm>
            <a:off x="7535465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0" name="Afbeelding 20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58" y="3616630"/>
            <a:ext cx="30314" cy="110356"/>
          </a:xfrm>
          <a:prstGeom prst="rect">
            <a:avLst/>
          </a:prstGeom>
        </p:spPr>
      </p:pic>
      <p:sp>
        <p:nvSpPr>
          <p:cNvPr id="211" name="Tijdelijke aanduiding voor afbeelding 157"/>
          <p:cNvSpPr>
            <a:spLocks noGrp="1"/>
          </p:cNvSpPr>
          <p:nvPr>
            <p:ph type="pic" sz="quarter" idx="36"/>
          </p:nvPr>
        </p:nvSpPr>
        <p:spPr>
          <a:xfrm>
            <a:off x="7616708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12" name="Tijdelijke aanduiding voor tekst 159"/>
          <p:cNvSpPr>
            <a:spLocks noGrp="1"/>
          </p:cNvSpPr>
          <p:nvPr>
            <p:ph type="body" sz="quarter" idx="37" hasCustomPrompt="1"/>
          </p:nvPr>
        </p:nvSpPr>
        <p:spPr>
          <a:xfrm>
            <a:off x="7617460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13" name="Rechthoek 212"/>
          <p:cNvSpPr/>
          <p:nvPr userDrawn="1"/>
        </p:nvSpPr>
        <p:spPr>
          <a:xfrm>
            <a:off x="1837737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4" name="Afbeelding 2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3" y="3616630"/>
            <a:ext cx="30314" cy="110356"/>
          </a:xfrm>
          <a:prstGeom prst="rect">
            <a:avLst/>
          </a:prstGeom>
        </p:spPr>
      </p:pic>
      <p:sp>
        <p:nvSpPr>
          <p:cNvPr id="215" name="Tijdelijke aanduiding voor afbeelding 157"/>
          <p:cNvSpPr>
            <a:spLocks noGrp="1"/>
          </p:cNvSpPr>
          <p:nvPr>
            <p:ph type="pic" sz="quarter" idx="38"/>
          </p:nvPr>
        </p:nvSpPr>
        <p:spPr>
          <a:xfrm>
            <a:off x="1913773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16" name="Tijdelijke aanduiding voor tekst 159"/>
          <p:cNvSpPr>
            <a:spLocks noGrp="1"/>
          </p:cNvSpPr>
          <p:nvPr>
            <p:ph type="body" sz="quarter" idx="39" hasCustomPrompt="1"/>
          </p:nvPr>
        </p:nvSpPr>
        <p:spPr>
          <a:xfrm>
            <a:off x="1914525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17" name="Rechthoek 216"/>
          <p:cNvSpPr/>
          <p:nvPr userDrawn="1"/>
        </p:nvSpPr>
        <p:spPr>
          <a:xfrm>
            <a:off x="3262169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8" name="Afbeelding 2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39" y="3616630"/>
            <a:ext cx="30314" cy="110356"/>
          </a:xfrm>
          <a:prstGeom prst="rect">
            <a:avLst/>
          </a:prstGeom>
        </p:spPr>
      </p:pic>
      <p:sp>
        <p:nvSpPr>
          <p:cNvPr id="219" name="Tijdelijke aanduiding voor afbeelding 157"/>
          <p:cNvSpPr>
            <a:spLocks noGrp="1"/>
          </p:cNvSpPr>
          <p:nvPr>
            <p:ph type="pic" sz="quarter" idx="40"/>
          </p:nvPr>
        </p:nvSpPr>
        <p:spPr>
          <a:xfrm>
            <a:off x="3336489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20" name="Tijdelijke aanduiding voor tekst 159"/>
          <p:cNvSpPr>
            <a:spLocks noGrp="1"/>
          </p:cNvSpPr>
          <p:nvPr>
            <p:ph type="body" sz="quarter" idx="41" hasCustomPrompt="1"/>
          </p:nvPr>
        </p:nvSpPr>
        <p:spPr>
          <a:xfrm>
            <a:off x="3337241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21" name="Rechthoek 220"/>
          <p:cNvSpPr/>
          <p:nvPr userDrawn="1"/>
        </p:nvSpPr>
        <p:spPr>
          <a:xfrm>
            <a:off x="4686601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2" name="Afbeelding 2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3616630"/>
            <a:ext cx="30314" cy="110356"/>
          </a:xfrm>
          <a:prstGeom prst="rect">
            <a:avLst/>
          </a:prstGeom>
        </p:spPr>
      </p:pic>
      <p:sp>
        <p:nvSpPr>
          <p:cNvPr id="223" name="Tijdelijke aanduiding voor afbeelding 157"/>
          <p:cNvSpPr>
            <a:spLocks noGrp="1"/>
          </p:cNvSpPr>
          <p:nvPr>
            <p:ph type="pic" sz="quarter" idx="42"/>
          </p:nvPr>
        </p:nvSpPr>
        <p:spPr>
          <a:xfrm>
            <a:off x="4761113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24" name="Tijdelijke aanduiding voor tekst 159"/>
          <p:cNvSpPr>
            <a:spLocks noGrp="1"/>
          </p:cNvSpPr>
          <p:nvPr>
            <p:ph type="body" sz="quarter" idx="43" hasCustomPrompt="1"/>
          </p:nvPr>
        </p:nvSpPr>
        <p:spPr>
          <a:xfrm>
            <a:off x="4761865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25" name="Rechthoek 224"/>
          <p:cNvSpPr/>
          <p:nvPr userDrawn="1"/>
        </p:nvSpPr>
        <p:spPr>
          <a:xfrm>
            <a:off x="6111033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6" name="Afbeelding 2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33" y="3616630"/>
            <a:ext cx="30314" cy="110356"/>
          </a:xfrm>
          <a:prstGeom prst="rect">
            <a:avLst/>
          </a:prstGeom>
        </p:spPr>
      </p:pic>
      <p:sp>
        <p:nvSpPr>
          <p:cNvPr id="227" name="Tijdelijke aanduiding voor afbeelding 157"/>
          <p:cNvSpPr>
            <a:spLocks noGrp="1"/>
          </p:cNvSpPr>
          <p:nvPr>
            <p:ph type="pic" sz="quarter" idx="44"/>
          </p:nvPr>
        </p:nvSpPr>
        <p:spPr>
          <a:xfrm>
            <a:off x="6184783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28" name="Tijdelijke aanduiding voor tekst 159"/>
          <p:cNvSpPr>
            <a:spLocks noGrp="1"/>
          </p:cNvSpPr>
          <p:nvPr>
            <p:ph type="body" sz="quarter" idx="45" hasCustomPrompt="1"/>
          </p:nvPr>
        </p:nvSpPr>
        <p:spPr>
          <a:xfrm>
            <a:off x="6185535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r>
              <a:rPr lang="en-GB" dirty="0" smtClean="0"/>
              <a:t>14 December 2016</a:t>
            </a:r>
            <a:endParaRPr lang="en-GB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fld id="{327A6DC2-85CB-4E24-B75F-B39AE08222D4}" type="slidenum">
              <a:rPr lang="en-GB" smtClean="0"/>
              <a:t>‹#›</a:t>
            </a:fld>
            <a:r>
              <a:rPr lang="en-GB" dirty="0" smtClean="0"/>
              <a:t> | Subsurface resources in the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88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413305" y="819927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25" y="896184"/>
            <a:ext cx="30314" cy="110356"/>
          </a:xfrm>
          <a:prstGeom prst="rect">
            <a:avLst/>
          </a:prstGeom>
        </p:spPr>
      </p:pic>
      <p:sp>
        <p:nvSpPr>
          <p:cNvPr id="155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491372" y="1365250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60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492125" y="877135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99" name="Rechthoek 98"/>
          <p:cNvSpPr/>
          <p:nvPr userDrawn="1"/>
        </p:nvSpPr>
        <p:spPr>
          <a:xfrm>
            <a:off x="3283505" y="819927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0" name="Afbeelding 9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25" y="896184"/>
            <a:ext cx="30314" cy="110356"/>
          </a:xfrm>
          <a:prstGeom prst="rect">
            <a:avLst/>
          </a:prstGeom>
        </p:spPr>
      </p:pic>
      <p:sp>
        <p:nvSpPr>
          <p:cNvPr id="101" name="Tijdelijke aanduiding voor afbeelding 157"/>
          <p:cNvSpPr>
            <a:spLocks noGrp="1"/>
          </p:cNvSpPr>
          <p:nvPr>
            <p:ph type="pic" sz="quarter" idx="12"/>
          </p:nvPr>
        </p:nvSpPr>
        <p:spPr>
          <a:xfrm>
            <a:off x="3361572" y="1365250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02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3362325" y="877135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03" name="Rechthoek 102"/>
          <p:cNvSpPr/>
          <p:nvPr userDrawn="1"/>
        </p:nvSpPr>
        <p:spPr>
          <a:xfrm>
            <a:off x="6166405" y="819927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4" name="Afbeelding 10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25" y="896184"/>
            <a:ext cx="30314" cy="110356"/>
          </a:xfrm>
          <a:prstGeom prst="rect">
            <a:avLst/>
          </a:prstGeom>
        </p:spPr>
      </p:pic>
      <p:sp>
        <p:nvSpPr>
          <p:cNvPr id="105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6244472" y="1365250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06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6245225" y="877135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07" name="Rechthoek 106"/>
          <p:cNvSpPr/>
          <p:nvPr userDrawn="1"/>
        </p:nvSpPr>
        <p:spPr>
          <a:xfrm>
            <a:off x="413305" y="2790825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8" name="Afbeelding 10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25" y="2867082"/>
            <a:ext cx="30314" cy="110356"/>
          </a:xfrm>
          <a:prstGeom prst="rect">
            <a:avLst/>
          </a:prstGeom>
        </p:spPr>
      </p:pic>
      <p:sp>
        <p:nvSpPr>
          <p:cNvPr id="109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491372" y="3336148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10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492125" y="2848033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11" name="Rechthoek 110"/>
          <p:cNvSpPr/>
          <p:nvPr userDrawn="1"/>
        </p:nvSpPr>
        <p:spPr>
          <a:xfrm>
            <a:off x="3283505" y="2790825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2" name="Afbeelding 1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25" y="2867082"/>
            <a:ext cx="30314" cy="110356"/>
          </a:xfrm>
          <a:prstGeom prst="rect">
            <a:avLst/>
          </a:prstGeom>
        </p:spPr>
      </p:pic>
      <p:sp>
        <p:nvSpPr>
          <p:cNvPr id="113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3361572" y="3336148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14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3362325" y="2848033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15" name="Rechthoek 114"/>
          <p:cNvSpPr/>
          <p:nvPr userDrawn="1"/>
        </p:nvSpPr>
        <p:spPr>
          <a:xfrm>
            <a:off x="6166405" y="2790825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6" name="Afbeelding 1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25" y="2867082"/>
            <a:ext cx="30314" cy="110356"/>
          </a:xfrm>
          <a:prstGeom prst="rect">
            <a:avLst/>
          </a:prstGeom>
        </p:spPr>
      </p:pic>
      <p:sp>
        <p:nvSpPr>
          <p:cNvPr id="117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6244472" y="3336148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18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6245225" y="2848033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GB" dirty="0" smtClean="0"/>
              <a:t>14 December 2016</a:t>
            </a:r>
            <a:endParaRPr lang="en-GB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fld id="{E5A33C18-5B19-4D52-BD46-82A835082FA9}" type="slidenum">
              <a:rPr lang="en-GB" smtClean="0"/>
              <a:t>‹#›</a:t>
            </a:fld>
            <a:r>
              <a:rPr lang="en-GB" dirty="0" smtClean="0"/>
              <a:t> | Subsurface resources in the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0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>
          <a:xfrm>
            <a:off x="713399" y="1344920"/>
            <a:ext cx="58382" cy="2033280"/>
            <a:chOff x="713399" y="1344920"/>
            <a:chExt cx="58382" cy="20332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9" y="1344920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545"/>
            <a:ext cx="9144000" cy="3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713666" y="1344920"/>
            <a:ext cx="57847" cy="203328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212545"/>
            <a:ext cx="9143993" cy="3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713666" y="1344920"/>
            <a:ext cx="57847" cy="203328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212545"/>
            <a:ext cx="9143993" cy="3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2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713666" y="1344920"/>
            <a:ext cx="57847" cy="203328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212545"/>
            <a:ext cx="9143993" cy="3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301600" cy="720000"/>
          </a:xfrm>
          <a:prstGeom prst="rect">
            <a:avLst/>
          </a:prstGeom>
        </p:spPr>
        <p:txBody>
          <a:bodyPr/>
          <a:lstStyle/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4800" y="1746000"/>
            <a:ext cx="8301600" cy="3021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tekststijl</a:t>
            </a:r>
            <a:r>
              <a:rPr lang="en-GB" dirty="0" smtClean="0"/>
              <a:t> van het model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14 December 2016</a:t>
            </a:r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‹#›</a:t>
            </a:fld>
            <a:r>
              <a:rPr lang="en-GB" dirty="0" smtClean="0"/>
              <a:t> | Subsurface resources in the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229600" cy="720000"/>
          </a:xfrm>
          <a:prstGeom prst="rect">
            <a:avLst/>
          </a:prstGeom>
        </p:spPr>
        <p:txBody>
          <a:bodyPr/>
          <a:lstStyle/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0" y="1682750"/>
            <a:ext cx="9144000" cy="31852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GB" dirty="0" smtClean="0"/>
              <a:t>Insert image here</a:t>
            </a:r>
            <a:endParaRPr lang="en-GB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14 December 2016</a:t>
            </a:r>
            <a:endParaRPr lang="en-GB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9120941-079C-42ED-B887-01276E3AA158}" type="slidenum">
              <a:rPr lang="en-GB" smtClean="0"/>
              <a:t>‹#›</a:t>
            </a:fld>
            <a:r>
              <a:rPr lang="en-GB" dirty="0" smtClean="0"/>
              <a:t> | Subsurface resources in the Netherlands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B602-CD3E-AC41-8242-DD367490E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301600" cy="720000"/>
          </a:xfrm>
          <a:prstGeom prst="rect">
            <a:avLst/>
          </a:prstGeom>
        </p:spPr>
        <p:txBody>
          <a:bodyPr/>
          <a:lstStyle/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4800" y="1746000"/>
            <a:ext cx="3949200" cy="3021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tekststijl</a:t>
            </a:r>
            <a:r>
              <a:rPr lang="en-GB" dirty="0" smtClean="0"/>
              <a:t> van het model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14 December 2016</a:t>
            </a:r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BC043F0-31BB-4750-9AA7-08B30D91C283}" type="slidenum">
              <a:rPr lang="en-GB" smtClean="0"/>
              <a:t>‹#›</a:t>
            </a:fld>
            <a:r>
              <a:rPr lang="en-GB" dirty="0" smtClean="0"/>
              <a:t> | Subsurface resources in the Netherlands</a:t>
            </a:r>
            <a:endParaRPr lang="en-GB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2" hasCustomPrompt="1"/>
          </p:nvPr>
        </p:nvSpPr>
        <p:spPr>
          <a:xfrm>
            <a:off x="4773600" y="1746249"/>
            <a:ext cx="3949200" cy="302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Insert image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6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6"/>
          </a:xfrm>
          <a:prstGeom prst="rect">
            <a:avLst/>
          </a:prstGeom>
        </p:spPr>
      </p:pic>
      <p:grpSp>
        <p:nvGrpSpPr>
          <p:cNvPr id="3" name="Groep 2"/>
          <p:cNvGrpSpPr/>
          <p:nvPr userDrawn="1"/>
        </p:nvGrpSpPr>
        <p:grpSpPr>
          <a:xfrm>
            <a:off x="401387" y="678180"/>
            <a:ext cx="41656" cy="2134859"/>
            <a:chOff x="401387" y="678180"/>
            <a:chExt cx="41656" cy="2134859"/>
          </a:xfrm>
        </p:grpSpPr>
        <p:cxnSp>
          <p:nvCxnSpPr>
            <p:cNvPr id="6" name="Rechte verbindingslijn 5"/>
            <p:cNvCxnSpPr/>
            <p:nvPr userDrawn="1"/>
          </p:nvCxnSpPr>
          <p:spPr>
            <a:xfrm flipV="1">
              <a:off x="413679" y="678180"/>
              <a:ext cx="0" cy="19116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 descr="timeline_pijl_wi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387" y="2660639"/>
              <a:ext cx="41656" cy="152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536" y="1035050"/>
            <a:ext cx="8301764" cy="1920240"/>
          </a:xfrm>
        </p:spPr>
        <p:txBody>
          <a:bodyPr anchor="b" anchorCtr="0"/>
          <a:lstStyle>
            <a:lvl1pPr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9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295"/>
            <a:ext cx="9143999" cy="205989"/>
          </a:xfrm>
          <a:prstGeom prst="rect">
            <a:avLst/>
          </a:prstGeom>
        </p:spPr>
      </p:pic>
      <p:grpSp>
        <p:nvGrpSpPr>
          <p:cNvPr id="9" name="Groep 8"/>
          <p:cNvGrpSpPr/>
          <p:nvPr userDrawn="1"/>
        </p:nvGrpSpPr>
        <p:grpSpPr>
          <a:xfrm>
            <a:off x="401578" y="678180"/>
            <a:ext cx="41274" cy="2134859"/>
            <a:chOff x="401578" y="678180"/>
            <a:chExt cx="41274" cy="2134859"/>
          </a:xfrm>
        </p:grpSpPr>
        <p:cxnSp>
          <p:nvCxnSpPr>
            <p:cNvPr id="6" name="Rechte verbindingslijn 5"/>
            <p:cNvCxnSpPr/>
            <p:nvPr userDrawn="1"/>
          </p:nvCxnSpPr>
          <p:spPr>
            <a:xfrm flipV="1">
              <a:off x="413679" y="678180"/>
              <a:ext cx="0" cy="19116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78" y="2660639"/>
              <a:ext cx="41274" cy="152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xfrm>
            <a:off x="575536" y="1035050"/>
            <a:ext cx="8301764" cy="1920240"/>
          </a:xfrm>
        </p:spPr>
        <p:txBody>
          <a:bodyPr anchor="b" anchorCtr="0"/>
          <a:lstStyle>
            <a:lvl1pPr>
              <a:defRPr sz="6000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3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 descr="timeline_pijl_w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9" y="1344920"/>
            <a:ext cx="58382" cy="213591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 userDrawn="1"/>
        </p:nvCxnSpPr>
        <p:spPr>
          <a:xfrm flipV="1">
            <a:off x="728639" y="1651000"/>
            <a:ext cx="0" cy="172720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6" name="Rechthoek 5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9395"/>
            <a:ext cx="9144000" cy="115869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8676000" y="4932001"/>
            <a:ext cx="69230" cy="1439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75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423136" y="4867994"/>
            <a:ext cx="4148864" cy="16840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>
              <a:defRPr lang="nl-NL" sz="550" b="1">
                <a:latin typeface="Arial" pitchFamily="34" charset="0"/>
                <a:cs typeface="Arial" pitchFamily="34" charset="0"/>
              </a:defRPr>
            </a:lvl1pPr>
          </a:lstStyle>
          <a:p>
            <a:fld id="{B3FB7C78-1D11-4F52-8342-C7F72C10ADA7}" type="slidenum">
              <a:rPr lang="en-GB" smtClean="0"/>
              <a:t>‹#›</a:t>
            </a:fld>
            <a:r>
              <a:rPr lang="en-GB" dirty="0" smtClean="0"/>
              <a:t> | Subsurface resources in the Netherlands</a:t>
            </a:r>
            <a:endParaRPr lang="en-GB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3136" y="4867994"/>
            <a:ext cx="4148864" cy="16840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0A1B602-CD3E-AC41-8242-DD367490E7D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jdelijke aanduiding voor titel 1"/>
          <p:cNvSpPr>
            <a:spLocks noGrp="1"/>
          </p:cNvSpPr>
          <p:nvPr>
            <p:ph type="title"/>
          </p:nvPr>
        </p:nvSpPr>
        <p:spPr>
          <a:xfrm>
            <a:off x="423136" y="898300"/>
            <a:ext cx="83016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23136" y="1746250"/>
            <a:ext cx="8301600" cy="308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2"/>
          </p:nvPr>
        </p:nvSpPr>
        <p:spPr>
          <a:xfrm>
            <a:off x="7168896" y="4867200"/>
            <a:ext cx="1556004" cy="1692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lang="nl-NL" sz="550" b="1" smtClean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14 December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56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3" r:id="rId3"/>
    <p:sldLayoutId id="2147483650" r:id="rId4"/>
    <p:sldLayoutId id="2147483652" r:id="rId5"/>
    <p:sldLayoutId id="2147483661" r:id="rId6"/>
    <p:sldLayoutId id="2147483658" r:id="rId7"/>
    <p:sldLayoutId id="2147483651" r:id="rId8"/>
    <p:sldLayoutId id="2147483653" r:id="rId9"/>
    <p:sldLayoutId id="2147483659" r:id="rId10"/>
    <p:sldLayoutId id="2147483662" r:id="rId11"/>
    <p:sldLayoutId id="2147483654" r:id="rId12"/>
    <p:sldLayoutId id="2147483655" r:id="rId13"/>
    <p:sldLayoutId id="2147483656" r:id="rId14"/>
    <p:sldLayoutId id="2147483660" r:id="rId15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457200" rtl="0" eaLnBrk="1" latinLnBrk="0" hangingPunct="1">
        <a:spcBef>
          <a:spcPct val="0"/>
        </a:spcBef>
        <a:buNone/>
        <a:defRPr sz="2300" b="0" kern="1200" cap="all" spc="0" baseline="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177800" indent="-1778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1pPr>
      <a:lvl2pPr marL="539750" indent="-1778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2pPr>
      <a:lvl3pPr marL="984250" indent="-1778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1435100" indent="-1778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1885950" indent="-18415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w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Subsurface resources in the Netherlands</a:t>
            </a:r>
            <a:br>
              <a:rPr lang="en-US" dirty="0" smtClean="0"/>
            </a:br>
            <a:r>
              <a:rPr lang="en-US" sz="1200" cap="none" dirty="0" smtClean="0">
                <a:latin typeface="Arial"/>
              </a:rPr>
              <a:t>. </a:t>
            </a:r>
            <a:r>
              <a:rPr lang="en-US" sz="1600" b="1" cap="none" dirty="0">
                <a:latin typeface="Arial"/>
              </a:rPr>
              <a:t>–the changing focus from fossil to geothermal </a:t>
            </a:r>
            <a:r>
              <a:rPr lang="en-US" sz="1600" b="1" cap="none" dirty="0" smtClean="0">
                <a:latin typeface="Arial"/>
              </a:rPr>
              <a:t>energy- </a:t>
            </a:r>
            <a:r>
              <a:rPr lang="en-US" sz="1200" cap="none" dirty="0" smtClean="0">
                <a:latin typeface="Arial"/>
              </a:rPr>
              <a:t>| Harmen Mijnlieff</a:t>
            </a:r>
            <a:endParaRPr lang="en-GB" sz="1200" cap="none" dirty="0">
              <a:latin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"/>
          <a:stretch/>
        </p:blipFill>
        <p:spPr bwMode="auto">
          <a:xfrm>
            <a:off x="6194739" y="0"/>
            <a:ext cx="566670" cy="53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64" y="0"/>
            <a:ext cx="1249250" cy="54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9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35838"/>
            <a:ext cx="2062201" cy="223742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1200" y="0"/>
            <a:ext cx="8301600" cy="544286"/>
          </a:xfrm>
        </p:spPr>
        <p:txBody>
          <a:bodyPr anchor="ctr"/>
          <a:lstStyle/>
          <a:p>
            <a:r>
              <a:rPr lang="en-GB" dirty="0" smtClean="0"/>
              <a:t>Resource: target stratigraphy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5DBEE9C-E78C-4E73-970A-E0FB4E7B94C1}" type="slidenum">
              <a:rPr lang="en-GB" smtClean="0"/>
              <a:t>10</a:t>
            </a:fld>
            <a:r>
              <a:rPr lang="en-GB" dirty="0" smtClean="0"/>
              <a:t> | Subsurface resources in the Netherlands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14 December 2016</a:t>
            </a:r>
            <a:endParaRPr lang="en-GB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24800" y="1067101"/>
            <a:ext cx="1785679" cy="2521164"/>
            <a:chOff x="4038600" y="385763"/>
            <a:chExt cx="4808538" cy="6491287"/>
          </a:xfrm>
        </p:grpSpPr>
        <p:pic>
          <p:nvPicPr>
            <p:cNvPr id="9" name="Picture 4" descr="K12-B-3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85763"/>
              <a:ext cx="4808538" cy="544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4341813" y="4605338"/>
              <a:ext cx="2166937" cy="2271712"/>
              <a:chOff x="354" y="2457"/>
              <a:chExt cx="1421" cy="1535"/>
            </a:xfrm>
          </p:grpSpPr>
          <p:pic>
            <p:nvPicPr>
              <p:cNvPr id="11" name="Picture 7" descr="Slijpplaatjes_Mijnlieff_Sediment_petrografie_000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7" r="42702"/>
              <a:stretch>
                <a:fillRect/>
              </a:stretch>
            </p:blipFill>
            <p:spPr bwMode="auto">
              <a:xfrm rot="2495772">
                <a:off x="1193" y="2531"/>
                <a:ext cx="454" cy="6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MC900078753[1]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" y="2481"/>
                <a:ext cx="1421" cy="15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1034" y="2755"/>
                <a:ext cx="167" cy="340"/>
              </a:xfrm>
              <a:custGeom>
                <a:avLst/>
                <a:gdLst>
                  <a:gd name="T0" fmla="*/ 132 w 167"/>
                  <a:gd name="T1" fmla="*/ 340 h 340"/>
                  <a:gd name="T2" fmla="*/ 125 w 167"/>
                  <a:gd name="T3" fmla="*/ 236 h 340"/>
                  <a:gd name="T4" fmla="*/ 153 w 167"/>
                  <a:gd name="T5" fmla="*/ 83 h 340"/>
                  <a:gd name="T6" fmla="*/ 167 w 167"/>
                  <a:gd name="T7" fmla="*/ 0 h 340"/>
                  <a:gd name="T8" fmla="*/ 0 w 167"/>
                  <a:gd name="T9" fmla="*/ 181 h 340"/>
                  <a:gd name="T10" fmla="*/ 132 w 167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7" h="340">
                    <a:moveTo>
                      <a:pt x="132" y="340"/>
                    </a:moveTo>
                    <a:lnTo>
                      <a:pt x="125" y="236"/>
                    </a:lnTo>
                    <a:lnTo>
                      <a:pt x="153" y="83"/>
                    </a:lnTo>
                    <a:lnTo>
                      <a:pt x="167" y="0"/>
                    </a:lnTo>
                    <a:lnTo>
                      <a:pt x="0" y="181"/>
                    </a:lnTo>
                    <a:lnTo>
                      <a:pt x="132" y="3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381" y="2457"/>
                <a:ext cx="194" cy="90"/>
              </a:xfrm>
              <a:custGeom>
                <a:avLst/>
                <a:gdLst>
                  <a:gd name="T0" fmla="*/ 0 w 194"/>
                  <a:gd name="T1" fmla="*/ 90 h 90"/>
                  <a:gd name="T2" fmla="*/ 56 w 194"/>
                  <a:gd name="T3" fmla="*/ 69 h 90"/>
                  <a:gd name="T4" fmla="*/ 132 w 194"/>
                  <a:gd name="T5" fmla="*/ 41 h 90"/>
                  <a:gd name="T6" fmla="*/ 194 w 194"/>
                  <a:gd name="T7" fmla="*/ 41 h 90"/>
                  <a:gd name="T8" fmla="*/ 118 w 194"/>
                  <a:gd name="T9" fmla="*/ 0 h 90"/>
                  <a:gd name="T10" fmla="*/ 62 w 194"/>
                  <a:gd name="T11" fmla="*/ 14 h 90"/>
                  <a:gd name="T12" fmla="*/ 0 w 194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4" h="90">
                    <a:moveTo>
                      <a:pt x="0" y="90"/>
                    </a:moveTo>
                    <a:lnTo>
                      <a:pt x="56" y="69"/>
                    </a:lnTo>
                    <a:lnTo>
                      <a:pt x="132" y="41"/>
                    </a:lnTo>
                    <a:lnTo>
                      <a:pt x="194" y="41"/>
                    </a:lnTo>
                    <a:lnTo>
                      <a:pt x="118" y="0"/>
                    </a:lnTo>
                    <a:lnTo>
                      <a:pt x="62" y="14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D1C7D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83" y="1684755"/>
            <a:ext cx="3298371" cy="301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6" r="12905"/>
          <a:stretch/>
        </p:blipFill>
        <p:spPr bwMode="auto">
          <a:xfrm>
            <a:off x="6131859" y="1567543"/>
            <a:ext cx="3012141" cy="364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0428" y="1214227"/>
            <a:ext cx="165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Stratigraphy of Gas fields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634200" y="1214227"/>
            <a:ext cx="20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Stratigraphy of Geothermal systems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421229" y="4804946"/>
            <a:ext cx="3580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Source: </a:t>
            </a:r>
            <a:r>
              <a:rPr lang="en-US" sz="800" dirty="0"/>
              <a:t>Natural resources and </a:t>
            </a:r>
            <a:r>
              <a:rPr lang="en-US" sz="800" dirty="0" smtClean="0"/>
              <a:t>geothermal energy </a:t>
            </a:r>
            <a:r>
              <a:rPr lang="en-US" sz="800" dirty="0"/>
              <a:t>in the Netherlands</a:t>
            </a:r>
          </a:p>
          <a:p>
            <a:r>
              <a:rPr lang="en-US" sz="800" dirty="0"/>
              <a:t>Annual review </a:t>
            </a:r>
            <a:r>
              <a:rPr lang="en-US" sz="800" dirty="0" smtClean="0"/>
              <a:t>2015, </a:t>
            </a:r>
            <a:r>
              <a:rPr lang="en-GB" sz="800" dirty="0" smtClean="0"/>
              <a:t>MEA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19958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14" y="0"/>
            <a:ext cx="8301600" cy="533400"/>
          </a:xfrm>
        </p:spPr>
        <p:txBody>
          <a:bodyPr anchor="ctr"/>
          <a:lstStyle/>
          <a:p>
            <a:r>
              <a:rPr lang="en-GB" dirty="0" smtClean="0"/>
              <a:t>down dip / graben play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892628"/>
            <a:ext cx="4528200" cy="3874635"/>
          </a:xfrm>
        </p:spPr>
        <p:txBody>
          <a:bodyPr/>
          <a:lstStyle/>
          <a:p>
            <a:r>
              <a:rPr lang="en-GB" dirty="0" smtClean="0"/>
              <a:t>Geothermal targets are in the graben settings</a:t>
            </a:r>
          </a:p>
          <a:p>
            <a:pPr lvl="1"/>
            <a:r>
              <a:rPr lang="en-GB" dirty="0" smtClean="0"/>
              <a:t>Additional </a:t>
            </a:r>
            <a:r>
              <a:rPr lang="en-GB" dirty="0" smtClean="0"/>
              <a:t>data on: </a:t>
            </a:r>
            <a:endParaRPr lang="en-GB" dirty="0" smtClean="0"/>
          </a:p>
          <a:p>
            <a:pPr lvl="2"/>
            <a:r>
              <a:rPr lang="en-GB" dirty="0"/>
              <a:t>R</a:t>
            </a:r>
            <a:r>
              <a:rPr lang="en-GB" dirty="0" smtClean="0"/>
              <a:t>eservoir </a:t>
            </a:r>
            <a:r>
              <a:rPr lang="en-GB" dirty="0" smtClean="0"/>
              <a:t>properties as porosity and permeability</a:t>
            </a:r>
          </a:p>
          <a:p>
            <a:pPr lvl="2"/>
            <a:r>
              <a:rPr lang="en-GB" dirty="0" smtClean="0"/>
              <a:t>Reservoir distribution: thickness, N/G</a:t>
            </a:r>
          </a:p>
          <a:p>
            <a:pPr lvl="2"/>
            <a:r>
              <a:rPr lang="en-GB" dirty="0" smtClean="0"/>
              <a:t>Better reservoir models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11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77" y="1338944"/>
            <a:ext cx="3730721" cy="305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019800" y="2318657"/>
            <a:ext cx="195943" cy="1632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248400" y="892628"/>
            <a:ext cx="195943" cy="1632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455229" y="783772"/>
            <a:ext cx="107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GT wells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5747657" y="2743200"/>
            <a:ext cx="195943" cy="1632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117771" y="3113315"/>
            <a:ext cx="195943" cy="1632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999514" y="2688773"/>
            <a:ext cx="195943" cy="1632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977743" y="2830288"/>
            <a:ext cx="195943" cy="1632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7369627" y="2677889"/>
            <a:ext cx="195943" cy="1632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7565569" y="2786747"/>
            <a:ext cx="195943" cy="1632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06" y="2645230"/>
            <a:ext cx="4415526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5747657" y="2547257"/>
            <a:ext cx="2275114" cy="79465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42114" y="4419599"/>
            <a:ext cx="3712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Ref: Vondrak, A.G., 2016.</a:t>
            </a:r>
            <a:r>
              <a:rPr lang="en-US" sz="1000" dirty="0"/>
              <a:t> (Bio-) stratigraphic correlation of geothermal aquifers </a:t>
            </a:r>
            <a:r>
              <a:rPr lang="en-US" sz="1000" dirty="0" smtClean="0"/>
              <a:t>in the </a:t>
            </a:r>
            <a:r>
              <a:rPr lang="en-US" sz="1000" dirty="0"/>
              <a:t>West Netherlands </a:t>
            </a:r>
            <a:r>
              <a:rPr lang="en-US" sz="1000" dirty="0" smtClean="0"/>
              <a:t>Basin. </a:t>
            </a:r>
            <a:r>
              <a:rPr lang="en-GB" sz="1000" dirty="0" err="1" smtClean="0"/>
              <a:t>PanTerra</a:t>
            </a:r>
            <a:r>
              <a:rPr lang="en-GB" sz="1000" dirty="0" smtClean="0"/>
              <a:t> </a:t>
            </a:r>
            <a:r>
              <a:rPr lang="en-GB" sz="1000" dirty="0" err="1"/>
              <a:t>Geoconsultants</a:t>
            </a:r>
            <a:r>
              <a:rPr lang="en-GB" sz="1000" dirty="0"/>
              <a:t> B.V.</a:t>
            </a:r>
            <a:r>
              <a:rPr lang="en-GB" sz="1000" dirty="0" smtClean="0"/>
              <a:t>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4659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15" y="0"/>
            <a:ext cx="8301600" cy="533400"/>
          </a:xfrm>
        </p:spPr>
        <p:txBody>
          <a:bodyPr anchor="ctr"/>
          <a:lstStyle/>
          <a:p>
            <a:r>
              <a:rPr lang="en-GB" dirty="0" smtClean="0"/>
              <a:t>Sharing data and evaluations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12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86" y="879025"/>
            <a:ext cx="3863572" cy="406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14" y="880386"/>
            <a:ext cx="4224273" cy="405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4865914" y="1849214"/>
            <a:ext cx="3124200" cy="21771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803571" y="2066928"/>
            <a:ext cx="1436915" cy="2449286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7"/>
          <p:cNvSpPr txBox="1"/>
          <p:nvPr/>
        </p:nvSpPr>
        <p:spPr>
          <a:xfrm>
            <a:off x="4727121" y="1615853"/>
            <a:ext cx="3437164" cy="32044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b="1" dirty="0" err="1"/>
              <a:t>Porosity</a:t>
            </a:r>
            <a:r>
              <a:rPr lang="nl-NL" b="1" dirty="0"/>
              <a:t> range</a:t>
            </a:r>
            <a:r>
              <a:rPr lang="nl-NL" b="1" baseline="0" dirty="0"/>
              <a:t> → Facies and </a:t>
            </a:r>
            <a:r>
              <a:rPr lang="nl-NL" b="1" baseline="0" dirty="0" err="1"/>
              <a:t>Diagenesis</a:t>
            </a:r>
            <a:endParaRPr lang="nl-NL" b="1" dirty="0"/>
          </a:p>
        </p:txBody>
      </p:sp>
      <p:sp>
        <p:nvSpPr>
          <p:cNvPr id="12" name="TextBox 8"/>
          <p:cNvSpPr txBox="1"/>
          <p:nvPr/>
        </p:nvSpPr>
        <p:spPr>
          <a:xfrm rot="17993934">
            <a:off x="6183490" y="3229059"/>
            <a:ext cx="2888643" cy="27989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b="1" dirty="0"/>
              <a:t>High </a:t>
            </a:r>
            <a:r>
              <a:rPr lang="nl-NL" sz="1200" b="1" dirty="0" err="1"/>
              <a:t>Porosity</a:t>
            </a:r>
            <a:r>
              <a:rPr lang="nl-NL" sz="1200" b="1" dirty="0"/>
              <a:t> </a:t>
            </a:r>
            <a:r>
              <a:rPr lang="nl-NL" sz="1200" b="1" dirty="0" err="1"/>
              <a:t>envelope</a:t>
            </a:r>
            <a:r>
              <a:rPr lang="nl-NL" sz="1200" b="1" dirty="0"/>
              <a:t> → </a:t>
            </a:r>
            <a:r>
              <a:rPr lang="nl-NL" sz="1200" b="1" dirty="0" err="1"/>
              <a:t>Burial</a:t>
            </a:r>
            <a:endParaRPr lang="nl-NL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42913" y="557205"/>
            <a:ext cx="431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Dutch Oil and Gas Portal www.nlog.nl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14475" y="4897279"/>
            <a:ext cx="2197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Van Kempen et al 2016.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6669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717317" y="1489028"/>
            <a:ext cx="4229910" cy="26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0"/>
            <a:ext cx="8301600" cy="544286"/>
          </a:xfrm>
        </p:spPr>
        <p:txBody>
          <a:bodyPr anchor="ctr"/>
          <a:lstStyle/>
          <a:p>
            <a:r>
              <a:rPr lang="en-GB" dirty="0" smtClean="0"/>
              <a:t>Sharing data and evaluations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13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4" y="733425"/>
            <a:ext cx="4068063" cy="411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43" y="1293813"/>
            <a:ext cx="2646590" cy="2309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05212" y="4582533"/>
            <a:ext cx="2197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Permeability distribution Lower </a:t>
            </a:r>
            <a:r>
              <a:rPr lang="en-GB" sz="1400" dirty="0" err="1" smtClean="0"/>
              <a:t>Volpriehausen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471675" y="3563005"/>
            <a:ext cx="2197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Van Kempen et al 2016.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46425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14" y="19160"/>
            <a:ext cx="8301600" cy="544286"/>
          </a:xfrm>
        </p:spPr>
        <p:txBody>
          <a:bodyPr anchor="ctr"/>
          <a:lstStyle/>
          <a:p>
            <a:r>
              <a:rPr lang="en-GB" dirty="0" smtClean="0"/>
              <a:t>Exploration Synergy– </a:t>
            </a:r>
            <a:r>
              <a:rPr lang="en-GB" dirty="0" err="1" smtClean="0"/>
              <a:t>Dinantian</a:t>
            </a:r>
            <a:r>
              <a:rPr lang="en-GB" dirty="0" smtClean="0"/>
              <a:t> play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5949" y="1153886"/>
            <a:ext cx="2660450" cy="3308569"/>
          </a:xfrm>
        </p:spPr>
        <p:txBody>
          <a:bodyPr/>
          <a:lstStyle/>
          <a:p>
            <a:r>
              <a:rPr lang="en-GB" u="sng" dirty="0" smtClean="0"/>
              <a:t>Reservoir stratigraphy:</a:t>
            </a:r>
          </a:p>
          <a:p>
            <a:pPr lvl="1"/>
            <a:r>
              <a:rPr lang="en-GB" dirty="0" err="1" smtClean="0"/>
              <a:t>Dinantian</a:t>
            </a:r>
            <a:r>
              <a:rPr lang="en-GB" dirty="0" smtClean="0"/>
              <a:t> </a:t>
            </a:r>
            <a:r>
              <a:rPr lang="en-GB" dirty="0"/>
              <a:t>Carbonate</a:t>
            </a:r>
          </a:p>
          <a:p>
            <a:pPr lvl="1"/>
            <a:r>
              <a:rPr lang="en-GB" dirty="0" smtClean="0"/>
              <a:t>(Devonian Carbonates)</a:t>
            </a:r>
            <a:endParaRPr lang="en-GB" dirty="0"/>
          </a:p>
          <a:p>
            <a:pPr lvl="1"/>
            <a:r>
              <a:rPr lang="en-GB" dirty="0" smtClean="0"/>
              <a:t>(Devonian Sandstones)</a:t>
            </a:r>
            <a:endParaRPr lang="en-GB" dirty="0" smtClean="0"/>
          </a:p>
          <a:p>
            <a:r>
              <a:rPr lang="en-GB" u="sng" dirty="0" smtClean="0"/>
              <a:t>Play types:</a:t>
            </a:r>
          </a:p>
          <a:p>
            <a:pPr lvl="1"/>
            <a:r>
              <a:rPr lang="en-GB" dirty="0" smtClean="0"/>
              <a:t>Karst</a:t>
            </a:r>
          </a:p>
          <a:p>
            <a:pPr lvl="1"/>
            <a:r>
              <a:rPr lang="en-GB" dirty="0" smtClean="0"/>
              <a:t>Fractures </a:t>
            </a:r>
          </a:p>
          <a:p>
            <a:pPr lvl="1"/>
            <a:r>
              <a:rPr lang="en-GB" dirty="0" smtClean="0"/>
              <a:t>Faults</a:t>
            </a:r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14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36" y="1153886"/>
            <a:ext cx="3938037" cy="355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37" y="3310659"/>
            <a:ext cx="4674556" cy="161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777343" y="1458686"/>
            <a:ext cx="4114800" cy="2764971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13314" y="2340429"/>
            <a:ext cx="3962400" cy="182880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63686" y="3721994"/>
            <a:ext cx="1749227" cy="66236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460148">
            <a:off x="3811793" y="2730321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HC exploration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 rot="1979798">
            <a:off x="3925910" y="1749381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HC exploration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 rot="21427051">
            <a:off x="3298810" y="3527794"/>
            <a:ext cx="1354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GT exploration</a:t>
            </a:r>
            <a:endParaRPr lang="en-GB" sz="14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766457" y="3211286"/>
            <a:ext cx="2235098" cy="691013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025596">
            <a:off x="3675185" y="3151763"/>
            <a:ext cx="1364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HC exploration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9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20" y="1523323"/>
            <a:ext cx="4408714" cy="22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14" y="13652"/>
            <a:ext cx="8301600" cy="558686"/>
          </a:xfrm>
        </p:spPr>
        <p:txBody>
          <a:bodyPr anchor="ctr"/>
          <a:lstStyle/>
          <a:p>
            <a:r>
              <a:rPr lang="en-GB" dirty="0"/>
              <a:t>Exploration Synergy– </a:t>
            </a:r>
            <a:r>
              <a:rPr lang="en-GB" dirty="0" smtClean="0">
                <a:sym typeface="Wingdings" panose="05000000000000000000" pitchFamily="2" charset="2"/>
              </a:rPr>
              <a:t>risk sharing 1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15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80608" y="4472940"/>
            <a:ext cx="8598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Ref: </a:t>
            </a:r>
            <a:r>
              <a:rPr lang="en-US" sz="1000" dirty="0"/>
              <a:t>Van </a:t>
            </a:r>
            <a:r>
              <a:rPr lang="en-US" sz="1000" dirty="0" smtClean="0"/>
              <a:t>Wees, J.D. et al., 2015, </a:t>
            </a:r>
            <a:r>
              <a:rPr lang="en-US" sz="1000" dirty="0"/>
              <a:t>. Geothermal and Hydrocarbon Exploration: the Double Play </a:t>
            </a:r>
            <a:r>
              <a:rPr lang="en-US" sz="1000" dirty="0" smtClean="0"/>
              <a:t>Synergy, Proceedings </a:t>
            </a:r>
            <a:r>
              <a:rPr lang="en-US" sz="1000" dirty="0"/>
              <a:t>World Geothermal Congress </a:t>
            </a:r>
            <a:r>
              <a:rPr lang="en-US" sz="1000" dirty="0" smtClean="0"/>
              <a:t>Melbourne</a:t>
            </a:r>
            <a:r>
              <a:rPr lang="en-US" sz="1000" dirty="0"/>
              <a:t>, Australia, 19-25 April </a:t>
            </a:r>
            <a:r>
              <a:rPr lang="en-US" sz="1000" dirty="0" smtClean="0"/>
              <a:t>2015</a:t>
            </a:r>
            <a:endParaRPr lang="en-US" sz="1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4" y="1587417"/>
            <a:ext cx="3693657" cy="224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9331840">
            <a:off x="2735965" y="2047241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discovery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 rot="2073741">
            <a:off x="2828868" y="2558867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Dry hole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857192" y="3543302"/>
            <a:ext cx="1553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AE = abandonment)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 rot="19291347">
            <a:off x="1950548" y="2591525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drill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 rot="2086977">
            <a:off x="1820239" y="3418839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No drill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 rot="19291347">
            <a:off x="6218970" y="2447150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drill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 rot="2086977">
            <a:off x="6088661" y="3274464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No drill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 rot="19331840">
            <a:off x="6960842" y="1924636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discovery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 rot="2073741">
            <a:off x="7053745" y="2436262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Dry hole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032182" y="2991435"/>
            <a:ext cx="1001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Geothermal option</a:t>
            </a:r>
            <a:endParaRPr lang="en-GB" sz="11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629754" y="2904545"/>
            <a:ext cx="207971" cy="1776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87940">
            <a:off x="7981653" y="3089409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yes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 rot="19548030">
            <a:off x="7874605" y="2436265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no</a:t>
            </a:r>
            <a:endParaRPr lang="en-GB" sz="1200" dirty="0"/>
          </a:p>
        </p:txBody>
      </p: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424149" y="840097"/>
            <a:ext cx="4611599" cy="1001486"/>
          </a:xfrm>
        </p:spPr>
        <p:txBody>
          <a:bodyPr/>
          <a:lstStyle/>
          <a:p>
            <a:r>
              <a:rPr lang="en-GB" dirty="0" smtClean="0"/>
              <a:t>Postpone or defer abandonment costs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12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16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8"/>
          <a:stretch/>
        </p:blipFill>
        <p:spPr bwMode="auto">
          <a:xfrm>
            <a:off x="418092" y="642929"/>
            <a:ext cx="6096101" cy="369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475108" y="3903133"/>
            <a:ext cx="3499237" cy="1015663"/>
            <a:chOff x="5475108" y="3903133"/>
            <a:chExt cx="3499237" cy="1015663"/>
          </a:xfrm>
        </p:grpSpPr>
        <p:sp>
          <p:nvSpPr>
            <p:cNvPr id="8" name="TextBox 7"/>
            <p:cNvSpPr txBox="1"/>
            <p:nvPr/>
          </p:nvSpPr>
          <p:spPr>
            <a:xfrm>
              <a:off x="5801682" y="3903133"/>
              <a:ext cx="317266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Gas only scenario </a:t>
              </a:r>
              <a:r>
                <a:rPr lang="en-GB" sz="1000" dirty="0" smtClean="0"/>
                <a:t>when </a:t>
              </a:r>
              <a:r>
                <a:rPr lang="en-GB" sz="1000" dirty="0" err="1"/>
                <a:t>POSg</a:t>
              </a:r>
              <a:r>
                <a:rPr lang="en-GB" sz="1000" dirty="0"/>
                <a:t>=0.7 – </a:t>
              </a:r>
              <a:r>
                <a:rPr lang="en-GB" sz="1000" dirty="0" smtClean="0"/>
                <a:t>65 </a:t>
              </a:r>
              <a:r>
                <a:rPr lang="en-GB" sz="1000" dirty="0" err="1"/>
                <a:t>bcm</a:t>
              </a:r>
              <a:endParaRPr lang="en-GB" sz="1000" dirty="0"/>
            </a:p>
            <a:p>
              <a:r>
                <a:rPr lang="en-GB" sz="1000" dirty="0" smtClean="0"/>
                <a:t>Risk </a:t>
              </a:r>
              <a:r>
                <a:rPr lang="en-GB" sz="1000" dirty="0"/>
                <a:t>sharing </a:t>
              </a:r>
              <a:r>
                <a:rPr lang="en-GB" sz="1000" dirty="0" smtClean="0"/>
                <a:t>scenario when </a:t>
              </a:r>
              <a:r>
                <a:rPr lang="en-GB" sz="1000" dirty="0" err="1" smtClean="0"/>
                <a:t>POSg</a:t>
              </a:r>
              <a:r>
                <a:rPr lang="en-GB" sz="1000" dirty="0" smtClean="0"/>
                <a:t>=0.3 – 72 </a:t>
              </a:r>
              <a:r>
                <a:rPr lang="en-GB" sz="1000" dirty="0" err="1" smtClean="0"/>
                <a:t>bcm</a:t>
              </a:r>
              <a:endParaRPr lang="en-GB" sz="1000" dirty="0" smtClean="0"/>
            </a:p>
            <a:p>
              <a:r>
                <a:rPr lang="en-GB" sz="1000" dirty="0" smtClean="0"/>
                <a:t>Risk sharing </a:t>
              </a:r>
              <a:r>
                <a:rPr lang="en-GB" sz="1000" dirty="0"/>
                <a:t>scenario</a:t>
              </a:r>
              <a:r>
                <a:rPr lang="en-GB" sz="1000" dirty="0" smtClean="0"/>
                <a:t> </a:t>
              </a:r>
              <a:r>
                <a:rPr lang="en-GB" sz="1000" dirty="0"/>
                <a:t>when </a:t>
              </a:r>
              <a:r>
                <a:rPr lang="en-GB" sz="1000" dirty="0" err="1"/>
                <a:t>POSg</a:t>
              </a:r>
              <a:r>
                <a:rPr lang="en-GB" sz="1000" dirty="0"/>
                <a:t>=0.7 – 82 </a:t>
              </a:r>
              <a:r>
                <a:rPr lang="en-GB" sz="1000" dirty="0" err="1"/>
                <a:t>bcm</a:t>
              </a:r>
              <a:endParaRPr lang="en-GB" sz="1000" dirty="0"/>
            </a:p>
            <a:p>
              <a:r>
                <a:rPr lang="en-GB" sz="1000" dirty="0" err="1" smtClean="0"/>
                <a:t>Nbr</a:t>
              </a:r>
              <a:r>
                <a:rPr lang="en-GB" sz="1000" dirty="0" smtClean="0"/>
                <a:t> of economic prospects gas only</a:t>
              </a:r>
            </a:p>
            <a:p>
              <a:r>
                <a:rPr lang="en-GB" sz="1000" dirty="0" err="1"/>
                <a:t>Nbr</a:t>
              </a:r>
              <a:r>
                <a:rPr lang="en-GB" sz="1000" dirty="0" smtClean="0"/>
                <a:t> </a:t>
              </a:r>
              <a:r>
                <a:rPr lang="en-GB" sz="1000" dirty="0"/>
                <a:t>of </a:t>
              </a:r>
              <a:r>
                <a:rPr lang="en-GB" sz="1000" dirty="0" smtClean="0"/>
                <a:t>econ. </a:t>
              </a:r>
              <a:r>
                <a:rPr lang="en-GB" sz="1000" dirty="0"/>
                <a:t>prospects Risk sharing </a:t>
              </a:r>
              <a:r>
                <a:rPr lang="en-GB" sz="1000" dirty="0" smtClean="0"/>
                <a:t>when </a:t>
              </a:r>
              <a:r>
                <a:rPr lang="en-GB" sz="1000" dirty="0" err="1"/>
                <a:t>POSg</a:t>
              </a:r>
              <a:r>
                <a:rPr lang="en-GB" sz="1000" dirty="0"/>
                <a:t>=0.3</a:t>
              </a:r>
            </a:p>
            <a:p>
              <a:r>
                <a:rPr lang="en-GB" sz="1000" dirty="0" err="1"/>
                <a:t>Nbr</a:t>
              </a:r>
              <a:r>
                <a:rPr lang="en-GB" sz="1000" dirty="0"/>
                <a:t> </a:t>
              </a:r>
              <a:r>
                <a:rPr lang="en-GB" sz="1000" dirty="0" smtClean="0"/>
                <a:t>of econ. </a:t>
              </a:r>
              <a:r>
                <a:rPr lang="en-GB" sz="1000" dirty="0"/>
                <a:t>prospects Risk sharing </a:t>
              </a:r>
              <a:r>
                <a:rPr lang="en-GB" sz="1000" dirty="0" smtClean="0"/>
                <a:t>when </a:t>
              </a:r>
              <a:r>
                <a:rPr lang="en-GB" sz="1000" dirty="0" err="1" smtClean="0"/>
                <a:t>POSg</a:t>
              </a:r>
              <a:r>
                <a:rPr lang="en-GB" sz="1000" dirty="0" smtClean="0"/>
                <a:t>=0.7</a:t>
              </a:r>
              <a:endParaRPr lang="en-GB" sz="1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75108" y="3973689"/>
              <a:ext cx="349955" cy="101600"/>
            </a:xfrm>
            <a:prstGeom prst="rect">
              <a:avLst/>
            </a:prstGeom>
            <a:solidFill>
              <a:srgbClr val="99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75108" y="4126089"/>
              <a:ext cx="349955" cy="95956"/>
            </a:xfrm>
            <a:prstGeom prst="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75108" y="4278489"/>
              <a:ext cx="349955" cy="9595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5475108" y="4481689"/>
              <a:ext cx="316089" cy="1128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475108" y="4634089"/>
              <a:ext cx="316089" cy="11289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5475108" y="4786489"/>
              <a:ext cx="316089" cy="1128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>
          <a:xfrm>
            <a:off x="457457" y="932657"/>
            <a:ext cx="83016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endParaRPr lang="en-GB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914" y="0"/>
            <a:ext cx="8301600" cy="55868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GB" dirty="0" smtClean="0"/>
              <a:t>Exploration Synergy– </a:t>
            </a:r>
            <a:r>
              <a:rPr lang="en-GB" dirty="0" smtClean="0">
                <a:sym typeface="Wingdings" panose="05000000000000000000" pitchFamily="2" charset="2"/>
              </a:rPr>
              <a:t>risk sharing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9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94" y="-1"/>
            <a:ext cx="8301600" cy="550843"/>
          </a:xfrm>
        </p:spPr>
        <p:txBody>
          <a:bodyPr anchor="ctr"/>
          <a:lstStyle/>
          <a:p>
            <a:r>
              <a:rPr lang="en-US" dirty="0" smtClean="0"/>
              <a:t>Dual Development Synergy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3309257"/>
            <a:ext cx="3823643" cy="816430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Increased Gas recovery due to postponed water breakthrough</a:t>
            </a:r>
          </a:p>
          <a:p>
            <a:r>
              <a:rPr lang="en-GB" dirty="0" smtClean="0"/>
              <a:t>Requirements: active aquifer, high permeability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17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1101359"/>
            <a:ext cx="3709406" cy="22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24796" y="4212767"/>
            <a:ext cx="8142257" cy="4680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GB" dirty="0" smtClean="0"/>
          </a:p>
          <a:p>
            <a:r>
              <a:rPr lang="en-GB" dirty="0" smtClean="0"/>
              <a:t>Small GIIP fields =&gt; stand alone development local use of heat and/power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57" y="1153786"/>
            <a:ext cx="4655329" cy="298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1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0"/>
            <a:ext cx="8301600" cy="539827"/>
          </a:xfrm>
        </p:spPr>
        <p:txBody>
          <a:bodyPr anchor="ctr"/>
          <a:lstStyle/>
          <a:p>
            <a:r>
              <a:rPr lang="en-GB" dirty="0" smtClean="0">
                <a:sym typeface="Wingdings" panose="05000000000000000000" pitchFamily="2" charset="2"/>
              </a:rPr>
              <a:t>Synergy: re-use of oil &amp; gas wells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23720"/>
            <a:ext cx="8301600" cy="364354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600" dirty="0" smtClean="0"/>
              <a:t>Bore hole heat exchanger =&gt; low energy recovery</a:t>
            </a:r>
          </a:p>
          <a:p>
            <a:pPr>
              <a:spcBef>
                <a:spcPts val="600"/>
              </a:spcBef>
            </a:pPr>
            <a:endParaRPr lang="en-GB" sz="1600" dirty="0" smtClean="0"/>
          </a:p>
          <a:p>
            <a:pPr>
              <a:spcBef>
                <a:spcPts val="600"/>
              </a:spcBef>
            </a:pPr>
            <a:r>
              <a:rPr lang="en-GB" sz="1600" dirty="0" smtClean="0"/>
              <a:t>Part </a:t>
            </a:r>
            <a:r>
              <a:rPr lang="en-GB" sz="1600" dirty="0" smtClean="0"/>
              <a:t>of a doublet system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/>
              <a:t>Gas-2-Geothermal well, </a:t>
            </a:r>
            <a:r>
              <a:rPr lang="en-GB" sz="1600" dirty="0" smtClean="0"/>
              <a:t>demonstration project @ </a:t>
            </a:r>
            <a:r>
              <a:rPr lang="en-GB" sz="1600" dirty="0" smtClean="0"/>
              <a:t>depleted </a:t>
            </a:r>
            <a:r>
              <a:rPr lang="en-GB" sz="1600" dirty="0" err="1" smtClean="0"/>
              <a:t>Middenmeer</a:t>
            </a:r>
            <a:r>
              <a:rPr lang="en-GB" sz="1600" dirty="0" smtClean="0"/>
              <a:t> </a:t>
            </a:r>
            <a:r>
              <a:rPr lang="en-GB" sz="1600" dirty="0" err="1" smtClean="0"/>
              <a:t>gasfield</a:t>
            </a:r>
            <a:endParaRPr lang="en-GB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18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81000" y="4483171"/>
            <a:ext cx="8763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/>
              <a:t>Refs: http</a:t>
            </a:r>
            <a:r>
              <a:rPr lang="en-GB" sz="1000" dirty="0"/>
              <a:t>://www.rvo.nl/subsidies-regelingen/projecten/g2g-van-gas-naar-geothermie</a:t>
            </a:r>
          </a:p>
        </p:txBody>
      </p:sp>
    </p:spTree>
    <p:extLst>
      <p:ext uri="{BB962C8B-B14F-4D97-AF65-F5344CB8AC3E}">
        <p14:creationId xmlns:p14="http://schemas.microsoft.com/office/powerpoint/2010/main" val="332929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799" y="-1"/>
            <a:ext cx="8301600" cy="539827"/>
          </a:xfrm>
        </p:spPr>
        <p:txBody>
          <a:bodyPr anchor="ctr"/>
          <a:lstStyle/>
          <a:p>
            <a:r>
              <a:rPr lang="en-GB" dirty="0" smtClean="0"/>
              <a:t>Replenishment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1" y="900113"/>
            <a:ext cx="4739546" cy="3867151"/>
          </a:xfrm>
        </p:spPr>
        <p:txBody>
          <a:bodyPr/>
          <a:lstStyle/>
          <a:p>
            <a:r>
              <a:rPr lang="en-GB" sz="1600" dirty="0" smtClean="0"/>
              <a:t>Old: </a:t>
            </a:r>
          </a:p>
          <a:p>
            <a:pPr lvl="1"/>
            <a:r>
              <a:rPr lang="en-GB" sz="1600" dirty="0" smtClean="0"/>
              <a:t>portfolio replenishment of newly mapped prospect in the portfolio.</a:t>
            </a:r>
          </a:p>
          <a:p>
            <a:endParaRPr lang="en-GB" sz="1600" dirty="0"/>
          </a:p>
          <a:p>
            <a:r>
              <a:rPr lang="en-GB" sz="1600" dirty="0" smtClean="0"/>
              <a:t>New: </a:t>
            </a:r>
          </a:p>
          <a:p>
            <a:pPr lvl="1"/>
            <a:r>
              <a:rPr lang="en-GB" sz="1600" dirty="0" smtClean="0"/>
              <a:t>Strategically located gas field replenishment → gas buffering from distant </a:t>
            </a:r>
            <a:r>
              <a:rPr lang="en-GB" sz="1600" dirty="0"/>
              <a:t>sources </a:t>
            </a:r>
            <a:r>
              <a:rPr lang="en-GB" sz="1600" dirty="0" smtClean="0"/>
              <a:t>→present gas storages</a:t>
            </a:r>
            <a:endParaRPr lang="en-GB" sz="1600" dirty="0" smtClean="0"/>
          </a:p>
          <a:p>
            <a:pPr lvl="1"/>
            <a:endParaRPr lang="en-GB" sz="1600" dirty="0"/>
          </a:p>
          <a:p>
            <a:r>
              <a:rPr lang="en-GB" sz="1600" dirty="0" smtClean="0"/>
              <a:t>Future?:</a:t>
            </a:r>
          </a:p>
          <a:p>
            <a:pPr lvl="1"/>
            <a:r>
              <a:rPr lang="en-GB" sz="1600" dirty="0" smtClean="0"/>
              <a:t>Power to Gas &amp; vice versa Gas to Power (like hydro-power)</a:t>
            </a:r>
          </a:p>
          <a:p>
            <a:pPr lvl="2"/>
            <a:r>
              <a:rPr lang="en-GB" sz="1600" dirty="0" smtClean="0"/>
              <a:t>Security of supply from windfarms</a:t>
            </a:r>
          </a:p>
          <a:p>
            <a:pPr lvl="2"/>
            <a:r>
              <a:rPr lang="en-GB" sz="1600" dirty="0" smtClean="0"/>
              <a:t>Use power cables &amp; avoid pipeline costs</a:t>
            </a:r>
          </a:p>
          <a:p>
            <a:pPr lvl="1"/>
            <a:endParaRPr lang="en-GB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19</a:t>
            </a:fld>
            <a:r>
              <a:rPr lang="en-GB" dirty="0" smtClean="0"/>
              <a:t> | Subsurface resources in the Netherlands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0"/>
          <a:stretch/>
        </p:blipFill>
        <p:spPr bwMode="auto">
          <a:xfrm>
            <a:off x="5182646" y="990601"/>
            <a:ext cx="3961354" cy="343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80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83" y="0"/>
            <a:ext cx="8301600" cy="569578"/>
          </a:xfrm>
        </p:spPr>
        <p:txBody>
          <a:bodyPr anchor="ctr"/>
          <a:lstStyle/>
          <a:p>
            <a:r>
              <a:rPr lang="en-US" dirty="0" smtClean="0"/>
              <a:t>Focus of this talk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850591"/>
            <a:ext cx="3733543" cy="3772924"/>
          </a:xfrm>
        </p:spPr>
        <p:txBody>
          <a:bodyPr/>
          <a:lstStyle/>
          <a:p>
            <a:r>
              <a:rPr lang="en-US" sz="1600" dirty="0"/>
              <a:t>Subsurface:</a:t>
            </a:r>
          </a:p>
          <a:p>
            <a:pPr lvl="1"/>
            <a:r>
              <a:rPr lang="en-US" sz="1600" dirty="0"/>
              <a:t>Traditional domain of oil &amp; gas E&amp;P companies</a:t>
            </a:r>
          </a:p>
          <a:p>
            <a:pPr lvl="1"/>
            <a:r>
              <a:rPr lang="en-GB" sz="1600" dirty="0"/>
              <a:t>Geothermal E&amp;P relatively new.</a:t>
            </a:r>
          </a:p>
          <a:p>
            <a:endParaRPr lang="en-GB" sz="1600" dirty="0" smtClean="0"/>
          </a:p>
          <a:p>
            <a:r>
              <a:rPr lang="en-GB" sz="1600" dirty="0" smtClean="0"/>
              <a:t>Status </a:t>
            </a:r>
            <a:r>
              <a:rPr lang="en-GB" sz="1600" dirty="0" smtClean="0"/>
              <a:t>report on </a:t>
            </a:r>
            <a:r>
              <a:rPr lang="en-GB" sz="1600" dirty="0" smtClean="0"/>
              <a:t>Dutch resources an E&amp;P:</a:t>
            </a:r>
            <a:endParaRPr lang="en-GB" sz="1600" dirty="0"/>
          </a:p>
          <a:p>
            <a:pPr lvl="1"/>
            <a:r>
              <a:rPr lang="en-GB" sz="1600" dirty="0"/>
              <a:t>Oil &amp; Gas </a:t>
            </a:r>
            <a:r>
              <a:rPr lang="en-GB" sz="1600" dirty="0" smtClean="0"/>
              <a:t>and </a:t>
            </a:r>
          </a:p>
          <a:p>
            <a:pPr lvl="1"/>
            <a:r>
              <a:rPr lang="en-GB" sz="1600" dirty="0" smtClean="0"/>
              <a:t>Geothermal </a:t>
            </a:r>
            <a:r>
              <a:rPr lang="en-GB" sz="1600" dirty="0"/>
              <a:t>E&amp;P </a:t>
            </a:r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smtClean="0"/>
              <a:t>Synergy </a:t>
            </a:r>
            <a:r>
              <a:rPr lang="en-GB" sz="1600" dirty="0"/>
              <a:t>options.</a:t>
            </a:r>
          </a:p>
          <a:p>
            <a:pPr lvl="1"/>
            <a:r>
              <a:rPr lang="en-GB" sz="1600" dirty="0"/>
              <a:t>Exploration synergy</a:t>
            </a:r>
          </a:p>
          <a:p>
            <a:pPr lvl="1"/>
            <a:r>
              <a:rPr lang="en-GB" sz="1600" dirty="0"/>
              <a:t>Production synergy</a:t>
            </a:r>
          </a:p>
          <a:p>
            <a:pPr marL="0" indent="0">
              <a:buNone/>
            </a:pPr>
            <a:endParaRPr lang="en-GB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2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56090" y="850590"/>
            <a:ext cx="4383110" cy="4069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Other issues:</a:t>
            </a:r>
          </a:p>
          <a:p>
            <a:pPr lvl="1"/>
            <a:r>
              <a:rPr lang="en-GB" sz="1600" dirty="0" smtClean="0"/>
              <a:t>Security </a:t>
            </a:r>
            <a:r>
              <a:rPr lang="en-GB" sz="1600" dirty="0"/>
              <a:t>of energy </a:t>
            </a:r>
            <a:r>
              <a:rPr lang="en-GB" sz="1600" dirty="0" smtClean="0"/>
              <a:t>supply:</a:t>
            </a:r>
            <a:endParaRPr lang="en-GB" sz="1600" dirty="0"/>
          </a:p>
          <a:p>
            <a:pPr lvl="2"/>
            <a:r>
              <a:rPr lang="en-GB" sz="1600" dirty="0"/>
              <a:t>buffering and </a:t>
            </a:r>
          </a:p>
          <a:p>
            <a:pPr lvl="2"/>
            <a:r>
              <a:rPr lang="en-GB" sz="1600" dirty="0" smtClean="0"/>
              <a:t>Energy conversion</a:t>
            </a:r>
          </a:p>
          <a:p>
            <a:pPr lvl="2"/>
            <a:r>
              <a:rPr lang="en-GB" sz="1600" dirty="0" smtClean="0"/>
              <a:t>role </a:t>
            </a:r>
            <a:r>
              <a:rPr lang="en-GB" sz="1600" dirty="0"/>
              <a:t>of </a:t>
            </a:r>
            <a:r>
              <a:rPr lang="en-GB" sz="1600" dirty="0" smtClean="0"/>
              <a:t>subsurface in future </a:t>
            </a:r>
            <a:r>
              <a:rPr lang="en-GB" sz="1600" dirty="0"/>
              <a:t>energy </a:t>
            </a:r>
            <a:r>
              <a:rPr lang="en-GB" sz="1600" dirty="0" smtClean="0"/>
              <a:t>mix</a:t>
            </a:r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1457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5329340" y="2402633"/>
            <a:ext cx="1639074" cy="772107"/>
          </a:xfrm>
          <a:prstGeom prst="rect">
            <a:avLst/>
          </a:prstGeom>
          <a:solidFill>
            <a:schemeClr val="bg1"/>
          </a:solidFill>
        </p:spPr>
        <p:txBody>
          <a:bodyPr wrap="square" tIns="108000" bIns="108000" rtlCol="0">
            <a:spAutoFit/>
          </a:bodyPr>
          <a:lstStyle/>
          <a:p>
            <a:pPr algn="ctr"/>
            <a:r>
              <a:rPr lang="en-GB" dirty="0" smtClean="0"/>
              <a:t>Exploration synergy</a:t>
            </a:r>
            <a:endParaRPr lang="en-GB" dirty="0"/>
          </a:p>
        </p:txBody>
      </p:sp>
      <p:pic>
        <p:nvPicPr>
          <p:cNvPr id="10243" name="Picture 3" descr="C:\Users\mijnlieffhf\AppData\Local\Microsoft\Windows\Temporary Internet Files\Content.IE5\2LJ2Z8CQ\Conductor_marking_lights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87" y="1883229"/>
            <a:ext cx="1286958" cy="47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51516"/>
            <a:ext cx="8301600" cy="1101687"/>
          </a:xfrm>
        </p:spPr>
        <p:txBody>
          <a:bodyPr anchor="ctr"/>
          <a:lstStyle/>
          <a:p>
            <a:r>
              <a:rPr lang="en-GB" dirty="0" smtClean="0"/>
              <a:t>Future energy (security of) supply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>	</a:t>
            </a:r>
            <a:r>
              <a:rPr lang="en-GB" dirty="0" smtClean="0"/>
              <a:t>	– the role of the subsurface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20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sp>
        <p:nvSpPr>
          <p:cNvPr id="9" name="Freeform 8"/>
          <p:cNvSpPr/>
          <p:nvPr/>
        </p:nvSpPr>
        <p:spPr>
          <a:xfrm>
            <a:off x="718457" y="3666976"/>
            <a:ext cx="7903028" cy="1427555"/>
          </a:xfrm>
          <a:custGeom>
            <a:avLst/>
            <a:gdLst>
              <a:gd name="connsiteX0" fmla="*/ 65314 w 7881257"/>
              <a:gd name="connsiteY0" fmla="*/ 402772 h 1349829"/>
              <a:gd name="connsiteX1" fmla="*/ 370114 w 7881257"/>
              <a:gd name="connsiteY1" fmla="*/ 185057 h 1349829"/>
              <a:gd name="connsiteX2" fmla="*/ 653143 w 7881257"/>
              <a:gd name="connsiteY2" fmla="*/ 130629 h 1349829"/>
              <a:gd name="connsiteX3" fmla="*/ 1175657 w 7881257"/>
              <a:gd name="connsiteY3" fmla="*/ 43543 h 1349829"/>
              <a:gd name="connsiteX4" fmla="*/ 1502229 w 7881257"/>
              <a:gd name="connsiteY4" fmla="*/ 43543 h 1349829"/>
              <a:gd name="connsiteX5" fmla="*/ 1621972 w 7881257"/>
              <a:gd name="connsiteY5" fmla="*/ 43543 h 1349829"/>
              <a:gd name="connsiteX6" fmla="*/ 2024743 w 7881257"/>
              <a:gd name="connsiteY6" fmla="*/ 0 h 1349829"/>
              <a:gd name="connsiteX7" fmla="*/ 2416629 w 7881257"/>
              <a:gd name="connsiteY7" fmla="*/ 87086 h 1349829"/>
              <a:gd name="connsiteX8" fmla="*/ 2710543 w 7881257"/>
              <a:gd name="connsiteY8" fmla="*/ 141514 h 1349829"/>
              <a:gd name="connsiteX9" fmla="*/ 2808514 w 7881257"/>
              <a:gd name="connsiteY9" fmla="*/ 163286 h 1349829"/>
              <a:gd name="connsiteX10" fmla="*/ 3211286 w 7881257"/>
              <a:gd name="connsiteY10" fmla="*/ 228600 h 1349829"/>
              <a:gd name="connsiteX11" fmla="*/ 3537857 w 7881257"/>
              <a:gd name="connsiteY11" fmla="*/ 413657 h 1349829"/>
              <a:gd name="connsiteX12" fmla="*/ 3918857 w 7881257"/>
              <a:gd name="connsiteY12" fmla="*/ 544286 h 1349829"/>
              <a:gd name="connsiteX13" fmla="*/ 4332514 w 7881257"/>
              <a:gd name="connsiteY13" fmla="*/ 664029 h 1349829"/>
              <a:gd name="connsiteX14" fmla="*/ 4604657 w 7881257"/>
              <a:gd name="connsiteY14" fmla="*/ 664029 h 1349829"/>
              <a:gd name="connsiteX15" fmla="*/ 4887686 w 7881257"/>
              <a:gd name="connsiteY15" fmla="*/ 674914 h 1349829"/>
              <a:gd name="connsiteX16" fmla="*/ 4996543 w 7881257"/>
              <a:gd name="connsiteY16" fmla="*/ 696686 h 1349829"/>
              <a:gd name="connsiteX17" fmla="*/ 5497286 w 7881257"/>
              <a:gd name="connsiteY17" fmla="*/ 740229 h 1349829"/>
              <a:gd name="connsiteX18" fmla="*/ 5834743 w 7881257"/>
              <a:gd name="connsiteY18" fmla="*/ 740229 h 1349829"/>
              <a:gd name="connsiteX19" fmla="*/ 6117772 w 7881257"/>
              <a:gd name="connsiteY19" fmla="*/ 740229 h 1349829"/>
              <a:gd name="connsiteX20" fmla="*/ 6477000 w 7881257"/>
              <a:gd name="connsiteY20" fmla="*/ 685800 h 1349829"/>
              <a:gd name="connsiteX21" fmla="*/ 6792686 w 7881257"/>
              <a:gd name="connsiteY21" fmla="*/ 576943 h 1349829"/>
              <a:gd name="connsiteX22" fmla="*/ 7075714 w 7881257"/>
              <a:gd name="connsiteY22" fmla="*/ 435429 h 1349829"/>
              <a:gd name="connsiteX23" fmla="*/ 7282543 w 7881257"/>
              <a:gd name="connsiteY23" fmla="*/ 304800 h 1349829"/>
              <a:gd name="connsiteX24" fmla="*/ 7576457 w 7881257"/>
              <a:gd name="connsiteY24" fmla="*/ 163286 h 1349829"/>
              <a:gd name="connsiteX25" fmla="*/ 7881257 w 7881257"/>
              <a:gd name="connsiteY25" fmla="*/ 10886 h 1349829"/>
              <a:gd name="connsiteX26" fmla="*/ 7848600 w 7881257"/>
              <a:gd name="connsiteY26" fmla="*/ 925286 h 1349829"/>
              <a:gd name="connsiteX27" fmla="*/ 7293429 w 7881257"/>
              <a:gd name="connsiteY27" fmla="*/ 1219200 h 1349829"/>
              <a:gd name="connsiteX28" fmla="*/ 6520543 w 7881257"/>
              <a:gd name="connsiteY28" fmla="*/ 1306286 h 1349829"/>
              <a:gd name="connsiteX29" fmla="*/ 5236029 w 7881257"/>
              <a:gd name="connsiteY29" fmla="*/ 1349829 h 1349829"/>
              <a:gd name="connsiteX30" fmla="*/ 4256314 w 7881257"/>
              <a:gd name="connsiteY30" fmla="*/ 1328057 h 1349829"/>
              <a:gd name="connsiteX31" fmla="*/ 3788229 w 7881257"/>
              <a:gd name="connsiteY31" fmla="*/ 1175657 h 1349829"/>
              <a:gd name="connsiteX32" fmla="*/ 3145972 w 7881257"/>
              <a:gd name="connsiteY32" fmla="*/ 838200 h 1349829"/>
              <a:gd name="connsiteX33" fmla="*/ 2481943 w 7881257"/>
              <a:gd name="connsiteY33" fmla="*/ 718457 h 1349829"/>
              <a:gd name="connsiteX34" fmla="*/ 1709057 w 7881257"/>
              <a:gd name="connsiteY34" fmla="*/ 566057 h 1349829"/>
              <a:gd name="connsiteX35" fmla="*/ 1567543 w 7881257"/>
              <a:gd name="connsiteY35" fmla="*/ 576943 h 1349829"/>
              <a:gd name="connsiteX36" fmla="*/ 1208314 w 7881257"/>
              <a:gd name="connsiteY36" fmla="*/ 642257 h 1349829"/>
              <a:gd name="connsiteX37" fmla="*/ 642257 w 7881257"/>
              <a:gd name="connsiteY37" fmla="*/ 696686 h 1349829"/>
              <a:gd name="connsiteX38" fmla="*/ 544286 w 7881257"/>
              <a:gd name="connsiteY38" fmla="*/ 762000 h 1349829"/>
              <a:gd name="connsiteX39" fmla="*/ 0 w 7881257"/>
              <a:gd name="connsiteY39" fmla="*/ 1023257 h 1349829"/>
              <a:gd name="connsiteX40" fmla="*/ 65314 w 7881257"/>
              <a:gd name="connsiteY40" fmla="*/ 402772 h 1349829"/>
              <a:gd name="connsiteX0" fmla="*/ 65314 w 7881257"/>
              <a:gd name="connsiteY0" fmla="*/ 402772 h 1349829"/>
              <a:gd name="connsiteX1" fmla="*/ 370114 w 7881257"/>
              <a:gd name="connsiteY1" fmla="*/ 185057 h 1349829"/>
              <a:gd name="connsiteX2" fmla="*/ 653143 w 7881257"/>
              <a:gd name="connsiteY2" fmla="*/ 130629 h 1349829"/>
              <a:gd name="connsiteX3" fmla="*/ 1175657 w 7881257"/>
              <a:gd name="connsiteY3" fmla="*/ 43543 h 1349829"/>
              <a:gd name="connsiteX4" fmla="*/ 1502229 w 7881257"/>
              <a:gd name="connsiteY4" fmla="*/ 43543 h 1349829"/>
              <a:gd name="connsiteX5" fmla="*/ 1709058 w 7881257"/>
              <a:gd name="connsiteY5" fmla="*/ 0 h 1349829"/>
              <a:gd name="connsiteX6" fmla="*/ 2024743 w 7881257"/>
              <a:gd name="connsiteY6" fmla="*/ 0 h 1349829"/>
              <a:gd name="connsiteX7" fmla="*/ 2416629 w 7881257"/>
              <a:gd name="connsiteY7" fmla="*/ 87086 h 1349829"/>
              <a:gd name="connsiteX8" fmla="*/ 2710543 w 7881257"/>
              <a:gd name="connsiteY8" fmla="*/ 141514 h 1349829"/>
              <a:gd name="connsiteX9" fmla="*/ 2808514 w 7881257"/>
              <a:gd name="connsiteY9" fmla="*/ 163286 h 1349829"/>
              <a:gd name="connsiteX10" fmla="*/ 3211286 w 7881257"/>
              <a:gd name="connsiteY10" fmla="*/ 228600 h 1349829"/>
              <a:gd name="connsiteX11" fmla="*/ 3537857 w 7881257"/>
              <a:gd name="connsiteY11" fmla="*/ 413657 h 1349829"/>
              <a:gd name="connsiteX12" fmla="*/ 3918857 w 7881257"/>
              <a:gd name="connsiteY12" fmla="*/ 544286 h 1349829"/>
              <a:gd name="connsiteX13" fmla="*/ 4332514 w 7881257"/>
              <a:gd name="connsiteY13" fmla="*/ 664029 h 1349829"/>
              <a:gd name="connsiteX14" fmla="*/ 4604657 w 7881257"/>
              <a:gd name="connsiteY14" fmla="*/ 664029 h 1349829"/>
              <a:gd name="connsiteX15" fmla="*/ 4887686 w 7881257"/>
              <a:gd name="connsiteY15" fmla="*/ 674914 h 1349829"/>
              <a:gd name="connsiteX16" fmla="*/ 4996543 w 7881257"/>
              <a:gd name="connsiteY16" fmla="*/ 696686 h 1349829"/>
              <a:gd name="connsiteX17" fmla="*/ 5497286 w 7881257"/>
              <a:gd name="connsiteY17" fmla="*/ 740229 h 1349829"/>
              <a:gd name="connsiteX18" fmla="*/ 5834743 w 7881257"/>
              <a:gd name="connsiteY18" fmla="*/ 740229 h 1349829"/>
              <a:gd name="connsiteX19" fmla="*/ 6117772 w 7881257"/>
              <a:gd name="connsiteY19" fmla="*/ 740229 h 1349829"/>
              <a:gd name="connsiteX20" fmla="*/ 6477000 w 7881257"/>
              <a:gd name="connsiteY20" fmla="*/ 685800 h 1349829"/>
              <a:gd name="connsiteX21" fmla="*/ 6792686 w 7881257"/>
              <a:gd name="connsiteY21" fmla="*/ 576943 h 1349829"/>
              <a:gd name="connsiteX22" fmla="*/ 7075714 w 7881257"/>
              <a:gd name="connsiteY22" fmla="*/ 435429 h 1349829"/>
              <a:gd name="connsiteX23" fmla="*/ 7282543 w 7881257"/>
              <a:gd name="connsiteY23" fmla="*/ 304800 h 1349829"/>
              <a:gd name="connsiteX24" fmla="*/ 7576457 w 7881257"/>
              <a:gd name="connsiteY24" fmla="*/ 163286 h 1349829"/>
              <a:gd name="connsiteX25" fmla="*/ 7881257 w 7881257"/>
              <a:gd name="connsiteY25" fmla="*/ 10886 h 1349829"/>
              <a:gd name="connsiteX26" fmla="*/ 7848600 w 7881257"/>
              <a:gd name="connsiteY26" fmla="*/ 925286 h 1349829"/>
              <a:gd name="connsiteX27" fmla="*/ 7293429 w 7881257"/>
              <a:gd name="connsiteY27" fmla="*/ 1219200 h 1349829"/>
              <a:gd name="connsiteX28" fmla="*/ 6520543 w 7881257"/>
              <a:gd name="connsiteY28" fmla="*/ 1306286 h 1349829"/>
              <a:gd name="connsiteX29" fmla="*/ 5236029 w 7881257"/>
              <a:gd name="connsiteY29" fmla="*/ 1349829 h 1349829"/>
              <a:gd name="connsiteX30" fmla="*/ 4256314 w 7881257"/>
              <a:gd name="connsiteY30" fmla="*/ 1328057 h 1349829"/>
              <a:gd name="connsiteX31" fmla="*/ 3788229 w 7881257"/>
              <a:gd name="connsiteY31" fmla="*/ 1175657 h 1349829"/>
              <a:gd name="connsiteX32" fmla="*/ 3145972 w 7881257"/>
              <a:gd name="connsiteY32" fmla="*/ 838200 h 1349829"/>
              <a:gd name="connsiteX33" fmla="*/ 2481943 w 7881257"/>
              <a:gd name="connsiteY33" fmla="*/ 718457 h 1349829"/>
              <a:gd name="connsiteX34" fmla="*/ 1709057 w 7881257"/>
              <a:gd name="connsiteY34" fmla="*/ 566057 h 1349829"/>
              <a:gd name="connsiteX35" fmla="*/ 1567543 w 7881257"/>
              <a:gd name="connsiteY35" fmla="*/ 576943 h 1349829"/>
              <a:gd name="connsiteX36" fmla="*/ 1208314 w 7881257"/>
              <a:gd name="connsiteY36" fmla="*/ 642257 h 1349829"/>
              <a:gd name="connsiteX37" fmla="*/ 642257 w 7881257"/>
              <a:gd name="connsiteY37" fmla="*/ 696686 h 1349829"/>
              <a:gd name="connsiteX38" fmla="*/ 544286 w 7881257"/>
              <a:gd name="connsiteY38" fmla="*/ 762000 h 1349829"/>
              <a:gd name="connsiteX39" fmla="*/ 0 w 7881257"/>
              <a:gd name="connsiteY39" fmla="*/ 1023257 h 1349829"/>
              <a:gd name="connsiteX40" fmla="*/ 65314 w 7881257"/>
              <a:gd name="connsiteY40" fmla="*/ 402772 h 1349829"/>
              <a:gd name="connsiteX0" fmla="*/ 65314 w 7881257"/>
              <a:gd name="connsiteY0" fmla="*/ 404298 h 1351355"/>
              <a:gd name="connsiteX1" fmla="*/ 370114 w 7881257"/>
              <a:gd name="connsiteY1" fmla="*/ 186583 h 1351355"/>
              <a:gd name="connsiteX2" fmla="*/ 653143 w 7881257"/>
              <a:gd name="connsiteY2" fmla="*/ 132155 h 1351355"/>
              <a:gd name="connsiteX3" fmla="*/ 1175657 w 7881257"/>
              <a:gd name="connsiteY3" fmla="*/ 45069 h 1351355"/>
              <a:gd name="connsiteX4" fmla="*/ 1469572 w 7881257"/>
              <a:gd name="connsiteY4" fmla="*/ 1526 h 1351355"/>
              <a:gd name="connsiteX5" fmla="*/ 1709058 w 7881257"/>
              <a:gd name="connsiteY5" fmla="*/ 1526 h 1351355"/>
              <a:gd name="connsiteX6" fmla="*/ 2024743 w 7881257"/>
              <a:gd name="connsiteY6" fmla="*/ 1526 h 1351355"/>
              <a:gd name="connsiteX7" fmla="*/ 2416629 w 7881257"/>
              <a:gd name="connsiteY7" fmla="*/ 88612 h 1351355"/>
              <a:gd name="connsiteX8" fmla="*/ 2710543 w 7881257"/>
              <a:gd name="connsiteY8" fmla="*/ 143040 h 1351355"/>
              <a:gd name="connsiteX9" fmla="*/ 2808514 w 7881257"/>
              <a:gd name="connsiteY9" fmla="*/ 164812 h 1351355"/>
              <a:gd name="connsiteX10" fmla="*/ 3211286 w 7881257"/>
              <a:gd name="connsiteY10" fmla="*/ 230126 h 1351355"/>
              <a:gd name="connsiteX11" fmla="*/ 3537857 w 7881257"/>
              <a:gd name="connsiteY11" fmla="*/ 415183 h 1351355"/>
              <a:gd name="connsiteX12" fmla="*/ 3918857 w 7881257"/>
              <a:gd name="connsiteY12" fmla="*/ 545812 h 1351355"/>
              <a:gd name="connsiteX13" fmla="*/ 4332514 w 7881257"/>
              <a:gd name="connsiteY13" fmla="*/ 665555 h 1351355"/>
              <a:gd name="connsiteX14" fmla="*/ 4604657 w 7881257"/>
              <a:gd name="connsiteY14" fmla="*/ 665555 h 1351355"/>
              <a:gd name="connsiteX15" fmla="*/ 4887686 w 7881257"/>
              <a:gd name="connsiteY15" fmla="*/ 676440 h 1351355"/>
              <a:gd name="connsiteX16" fmla="*/ 4996543 w 7881257"/>
              <a:gd name="connsiteY16" fmla="*/ 698212 h 1351355"/>
              <a:gd name="connsiteX17" fmla="*/ 5497286 w 7881257"/>
              <a:gd name="connsiteY17" fmla="*/ 741755 h 1351355"/>
              <a:gd name="connsiteX18" fmla="*/ 5834743 w 7881257"/>
              <a:gd name="connsiteY18" fmla="*/ 741755 h 1351355"/>
              <a:gd name="connsiteX19" fmla="*/ 6117772 w 7881257"/>
              <a:gd name="connsiteY19" fmla="*/ 741755 h 1351355"/>
              <a:gd name="connsiteX20" fmla="*/ 6477000 w 7881257"/>
              <a:gd name="connsiteY20" fmla="*/ 687326 h 1351355"/>
              <a:gd name="connsiteX21" fmla="*/ 6792686 w 7881257"/>
              <a:gd name="connsiteY21" fmla="*/ 578469 h 1351355"/>
              <a:gd name="connsiteX22" fmla="*/ 7075714 w 7881257"/>
              <a:gd name="connsiteY22" fmla="*/ 436955 h 1351355"/>
              <a:gd name="connsiteX23" fmla="*/ 7282543 w 7881257"/>
              <a:gd name="connsiteY23" fmla="*/ 306326 h 1351355"/>
              <a:gd name="connsiteX24" fmla="*/ 7576457 w 7881257"/>
              <a:gd name="connsiteY24" fmla="*/ 164812 h 1351355"/>
              <a:gd name="connsiteX25" fmla="*/ 7881257 w 7881257"/>
              <a:gd name="connsiteY25" fmla="*/ 12412 h 1351355"/>
              <a:gd name="connsiteX26" fmla="*/ 7848600 w 7881257"/>
              <a:gd name="connsiteY26" fmla="*/ 926812 h 1351355"/>
              <a:gd name="connsiteX27" fmla="*/ 7293429 w 7881257"/>
              <a:gd name="connsiteY27" fmla="*/ 1220726 h 1351355"/>
              <a:gd name="connsiteX28" fmla="*/ 6520543 w 7881257"/>
              <a:gd name="connsiteY28" fmla="*/ 1307812 h 1351355"/>
              <a:gd name="connsiteX29" fmla="*/ 5236029 w 7881257"/>
              <a:gd name="connsiteY29" fmla="*/ 1351355 h 1351355"/>
              <a:gd name="connsiteX30" fmla="*/ 4256314 w 7881257"/>
              <a:gd name="connsiteY30" fmla="*/ 1329583 h 1351355"/>
              <a:gd name="connsiteX31" fmla="*/ 3788229 w 7881257"/>
              <a:gd name="connsiteY31" fmla="*/ 1177183 h 1351355"/>
              <a:gd name="connsiteX32" fmla="*/ 3145972 w 7881257"/>
              <a:gd name="connsiteY32" fmla="*/ 839726 h 1351355"/>
              <a:gd name="connsiteX33" fmla="*/ 2481943 w 7881257"/>
              <a:gd name="connsiteY33" fmla="*/ 719983 h 1351355"/>
              <a:gd name="connsiteX34" fmla="*/ 1709057 w 7881257"/>
              <a:gd name="connsiteY34" fmla="*/ 567583 h 1351355"/>
              <a:gd name="connsiteX35" fmla="*/ 1567543 w 7881257"/>
              <a:gd name="connsiteY35" fmla="*/ 578469 h 1351355"/>
              <a:gd name="connsiteX36" fmla="*/ 1208314 w 7881257"/>
              <a:gd name="connsiteY36" fmla="*/ 643783 h 1351355"/>
              <a:gd name="connsiteX37" fmla="*/ 642257 w 7881257"/>
              <a:gd name="connsiteY37" fmla="*/ 698212 h 1351355"/>
              <a:gd name="connsiteX38" fmla="*/ 544286 w 7881257"/>
              <a:gd name="connsiteY38" fmla="*/ 763526 h 1351355"/>
              <a:gd name="connsiteX39" fmla="*/ 0 w 7881257"/>
              <a:gd name="connsiteY39" fmla="*/ 1024783 h 1351355"/>
              <a:gd name="connsiteX40" fmla="*/ 65314 w 7881257"/>
              <a:gd name="connsiteY40" fmla="*/ 404298 h 1351355"/>
              <a:gd name="connsiteX0" fmla="*/ 65314 w 7881257"/>
              <a:gd name="connsiteY0" fmla="*/ 404298 h 1351355"/>
              <a:gd name="connsiteX1" fmla="*/ 370114 w 7881257"/>
              <a:gd name="connsiteY1" fmla="*/ 186583 h 1351355"/>
              <a:gd name="connsiteX2" fmla="*/ 653143 w 7881257"/>
              <a:gd name="connsiteY2" fmla="*/ 132155 h 1351355"/>
              <a:gd name="connsiteX3" fmla="*/ 1175657 w 7881257"/>
              <a:gd name="connsiteY3" fmla="*/ 45069 h 1351355"/>
              <a:gd name="connsiteX4" fmla="*/ 1469572 w 7881257"/>
              <a:gd name="connsiteY4" fmla="*/ 1526 h 1351355"/>
              <a:gd name="connsiteX5" fmla="*/ 1709058 w 7881257"/>
              <a:gd name="connsiteY5" fmla="*/ 1526 h 1351355"/>
              <a:gd name="connsiteX6" fmla="*/ 2024743 w 7881257"/>
              <a:gd name="connsiteY6" fmla="*/ 1526 h 1351355"/>
              <a:gd name="connsiteX7" fmla="*/ 2416629 w 7881257"/>
              <a:gd name="connsiteY7" fmla="*/ 88612 h 1351355"/>
              <a:gd name="connsiteX8" fmla="*/ 2710543 w 7881257"/>
              <a:gd name="connsiteY8" fmla="*/ 143040 h 1351355"/>
              <a:gd name="connsiteX9" fmla="*/ 2993571 w 7881257"/>
              <a:gd name="connsiteY9" fmla="*/ 164812 h 1351355"/>
              <a:gd name="connsiteX10" fmla="*/ 3211286 w 7881257"/>
              <a:gd name="connsiteY10" fmla="*/ 230126 h 1351355"/>
              <a:gd name="connsiteX11" fmla="*/ 3537857 w 7881257"/>
              <a:gd name="connsiteY11" fmla="*/ 415183 h 1351355"/>
              <a:gd name="connsiteX12" fmla="*/ 3918857 w 7881257"/>
              <a:gd name="connsiteY12" fmla="*/ 545812 h 1351355"/>
              <a:gd name="connsiteX13" fmla="*/ 4332514 w 7881257"/>
              <a:gd name="connsiteY13" fmla="*/ 665555 h 1351355"/>
              <a:gd name="connsiteX14" fmla="*/ 4604657 w 7881257"/>
              <a:gd name="connsiteY14" fmla="*/ 665555 h 1351355"/>
              <a:gd name="connsiteX15" fmla="*/ 4887686 w 7881257"/>
              <a:gd name="connsiteY15" fmla="*/ 676440 h 1351355"/>
              <a:gd name="connsiteX16" fmla="*/ 4996543 w 7881257"/>
              <a:gd name="connsiteY16" fmla="*/ 698212 h 1351355"/>
              <a:gd name="connsiteX17" fmla="*/ 5497286 w 7881257"/>
              <a:gd name="connsiteY17" fmla="*/ 741755 h 1351355"/>
              <a:gd name="connsiteX18" fmla="*/ 5834743 w 7881257"/>
              <a:gd name="connsiteY18" fmla="*/ 741755 h 1351355"/>
              <a:gd name="connsiteX19" fmla="*/ 6117772 w 7881257"/>
              <a:gd name="connsiteY19" fmla="*/ 741755 h 1351355"/>
              <a:gd name="connsiteX20" fmla="*/ 6477000 w 7881257"/>
              <a:gd name="connsiteY20" fmla="*/ 687326 h 1351355"/>
              <a:gd name="connsiteX21" fmla="*/ 6792686 w 7881257"/>
              <a:gd name="connsiteY21" fmla="*/ 578469 h 1351355"/>
              <a:gd name="connsiteX22" fmla="*/ 7075714 w 7881257"/>
              <a:gd name="connsiteY22" fmla="*/ 436955 h 1351355"/>
              <a:gd name="connsiteX23" fmla="*/ 7282543 w 7881257"/>
              <a:gd name="connsiteY23" fmla="*/ 306326 h 1351355"/>
              <a:gd name="connsiteX24" fmla="*/ 7576457 w 7881257"/>
              <a:gd name="connsiteY24" fmla="*/ 164812 h 1351355"/>
              <a:gd name="connsiteX25" fmla="*/ 7881257 w 7881257"/>
              <a:gd name="connsiteY25" fmla="*/ 12412 h 1351355"/>
              <a:gd name="connsiteX26" fmla="*/ 7848600 w 7881257"/>
              <a:gd name="connsiteY26" fmla="*/ 926812 h 1351355"/>
              <a:gd name="connsiteX27" fmla="*/ 7293429 w 7881257"/>
              <a:gd name="connsiteY27" fmla="*/ 1220726 h 1351355"/>
              <a:gd name="connsiteX28" fmla="*/ 6520543 w 7881257"/>
              <a:gd name="connsiteY28" fmla="*/ 1307812 h 1351355"/>
              <a:gd name="connsiteX29" fmla="*/ 5236029 w 7881257"/>
              <a:gd name="connsiteY29" fmla="*/ 1351355 h 1351355"/>
              <a:gd name="connsiteX30" fmla="*/ 4256314 w 7881257"/>
              <a:gd name="connsiteY30" fmla="*/ 1329583 h 1351355"/>
              <a:gd name="connsiteX31" fmla="*/ 3788229 w 7881257"/>
              <a:gd name="connsiteY31" fmla="*/ 1177183 h 1351355"/>
              <a:gd name="connsiteX32" fmla="*/ 3145972 w 7881257"/>
              <a:gd name="connsiteY32" fmla="*/ 839726 h 1351355"/>
              <a:gd name="connsiteX33" fmla="*/ 2481943 w 7881257"/>
              <a:gd name="connsiteY33" fmla="*/ 719983 h 1351355"/>
              <a:gd name="connsiteX34" fmla="*/ 1709057 w 7881257"/>
              <a:gd name="connsiteY34" fmla="*/ 567583 h 1351355"/>
              <a:gd name="connsiteX35" fmla="*/ 1567543 w 7881257"/>
              <a:gd name="connsiteY35" fmla="*/ 578469 h 1351355"/>
              <a:gd name="connsiteX36" fmla="*/ 1208314 w 7881257"/>
              <a:gd name="connsiteY36" fmla="*/ 643783 h 1351355"/>
              <a:gd name="connsiteX37" fmla="*/ 642257 w 7881257"/>
              <a:gd name="connsiteY37" fmla="*/ 698212 h 1351355"/>
              <a:gd name="connsiteX38" fmla="*/ 544286 w 7881257"/>
              <a:gd name="connsiteY38" fmla="*/ 763526 h 1351355"/>
              <a:gd name="connsiteX39" fmla="*/ 0 w 7881257"/>
              <a:gd name="connsiteY39" fmla="*/ 1024783 h 1351355"/>
              <a:gd name="connsiteX40" fmla="*/ 65314 w 7881257"/>
              <a:gd name="connsiteY40" fmla="*/ 404298 h 1351355"/>
              <a:gd name="connsiteX0" fmla="*/ 65314 w 7881257"/>
              <a:gd name="connsiteY0" fmla="*/ 404298 h 1351355"/>
              <a:gd name="connsiteX1" fmla="*/ 370114 w 7881257"/>
              <a:gd name="connsiteY1" fmla="*/ 186583 h 1351355"/>
              <a:gd name="connsiteX2" fmla="*/ 653143 w 7881257"/>
              <a:gd name="connsiteY2" fmla="*/ 132155 h 1351355"/>
              <a:gd name="connsiteX3" fmla="*/ 1175657 w 7881257"/>
              <a:gd name="connsiteY3" fmla="*/ 45069 h 1351355"/>
              <a:gd name="connsiteX4" fmla="*/ 1469572 w 7881257"/>
              <a:gd name="connsiteY4" fmla="*/ 1526 h 1351355"/>
              <a:gd name="connsiteX5" fmla="*/ 1709058 w 7881257"/>
              <a:gd name="connsiteY5" fmla="*/ 1526 h 1351355"/>
              <a:gd name="connsiteX6" fmla="*/ 2024743 w 7881257"/>
              <a:gd name="connsiteY6" fmla="*/ 1526 h 1351355"/>
              <a:gd name="connsiteX7" fmla="*/ 2416629 w 7881257"/>
              <a:gd name="connsiteY7" fmla="*/ 88612 h 1351355"/>
              <a:gd name="connsiteX8" fmla="*/ 2710543 w 7881257"/>
              <a:gd name="connsiteY8" fmla="*/ 143040 h 1351355"/>
              <a:gd name="connsiteX9" fmla="*/ 2993571 w 7881257"/>
              <a:gd name="connsiteY9" fmla="*/ 164812 h 1351355"/>
              <a:gd name="connsiteX10" fmla="*/ 3211286 w 7881257"/>
              <a:gd name="connsiteY10" fmla="*/ 230126 h 1351355"/>
              <a:gd name="connsiteX11" fmla="*/ 3537857 w 7881257"/>
              <a:gd name="connsiteY11" fmla="*/ 415183 h 1351355"/>
              <a:gd name="connsiteX12" fmla="*/ 3918857 w 7881257"/>
              <a:gd name="connsiteY12" fmla="*/ 545812 h 1351355"/>
              <a:gd name="connsiteX13" fmla="*/ 4332514 w 7881257"/>
              <a:gd name="connsiteY13" fmla="*/ 665555 h 1351355"/>
              <a:gd name="connsiteX14" fmla="*/ 4604657 w 7881257"/>
              <a:gd name="connsiteY14" fmla="*/ 665555 h 1351355"/>
              <a:gd name="connsiteX15" fmla="*/ 4887686 w 7881257"/>
              <a:gd name="connsiteY15" fmla="*/ 676440 h 1351355"/>
              <a:gd name="connsiteX16" fmla="*/ 5192486 w 7881257"/>
              <a:gd name="connsiteY16" fmla="*/ 719984 h 1351355"/>
              <a:gd name="connsiteX17" fmla="*/ 5497286 w 7881257"/>
              <a:gd name="connsiteY17" fmla="*/ 741755 h 1351355"/>
              <a:gd name="connsiteX18" fmla="*/ 5834743 w 7881257"/>
              <a:gd name="connsiteY18" fmla="*/ 741755 h 1351355"/>
              <a:gd name="connsiteX19" fmla="*/ 6117772 w 7881257"/>
              <a:gd name="connsiteY19" fmla="*/ 741755 h 1351355"/>
              <a:gd name="connsiteX20" fmla="*/ 6477000 w 7881257"/>
              <a:gd name="connsiteY20" fmla="*/ 687326 h 1351355"/>
              <a:gd name="connsiteX21" fmla="*/ 6792686 w 7881257"/>
              <a:gd name="connsiteY21" fmla="*/ 578469 h 1351355"/>
              <a:gd name="connsiteX22" fmla="*/ 7075714 w 7881257"/>
              <a:gd name="connsiteY22" fmla="*/ 436955 h 1351355"/>
              <a:gd name="connsiteX23" fmla="*/ 7282543 w 7881257"/>
              <a:gd name="connsiteY23" fmla="*/ 306326 h 1351355"/>
              <a:gd name="connsiteX24" fmla="*/ 7576457 w 7881257"/>
              <a:gd name="connsiteY24" fmla="*/ 164812 h 1351355"/>
              <a:gd name="connsiteX25" fmla="*/ 7881257 w 7881257"/>
              <a:gd name="connsiteY25" fmla="*/ 12412 h 1351355"/>
              <a:gd name="connsiteX26" fmla="*/ 7848600 w 7881257"/>
              <a:gd name="connsiteY26" fmla="*/ 926812 h 1351355"/>
              <a:gd name="connsiteX27" fmla="*/ 7293429 w 7881257"/>
              <a:gd name="connsiteY27" fmla="*/ 1220726 h 1351355"/>
              <a:gd name="connsiteX28" fmla="*/ 6520543 w 7881257"/>
              <a:gd name="connsiteY28" fmla="*/ 1307812 h 1351355"/>
              <a:gd name="connsiteX29" fmla="*/ 5236029 w 7881257"/>
              <a:gd name="connsiteY29" fmla="*/ 1351355 h 1351355"/>
              <a:gd name="connsiteX30" fmla="*/ 4256314 w 7881257"/>
              <a:gd name="connsiteY30" fmla="*/ 1329583 h 1351355"/>
              <a:gd name="connsiteX31" fmla="*/ 3788229 w 7881257"/>
              <a:gd name="connsiteY31" fmla="*/ 1177183 h 1351355"/>
              <a:gd name="connsiteX32" fmla="*/ 3145972 w 7881257"/>
              <a:gd name="connsiteY32" fmla="*/ 839726 h 1351355"/>
              <a:gd name="connsiteX33" fmla="*/ 2481943 w 7881257"/>
              <a:gd name="connsiteY33" fmla="*/ 719983 h 1351355"/>
              <a:gd name="connsiteX34" fmla="*/ 1709057 w 7881257"/>
              <a:gd name="connsiteY34" fmla="*/ 567583 h 1351355"/>
              <a:gd name="connsiteX35" fmla="*/ 1567543 w 7881257"/>
              <a:gd name="connsiteY35" fmla="*/ 578469 h 1351355"/>
              <a:gd name="connsiteX36" fmla="*/ 1208314 w 7881257"/>
              <a:gd name="connsiteY36" fmla="*/ 643783 h 1351355"/>
              <a:gd name="connsiteX37" fmla="*/ 642257 w 7881257"/>
              <a:gd name="connsiteY37" fmla="*/ 698212 h 1351355"/>
              <a:gd name="connsiteX38" fmla="*/ 544286 w 7881257"/>
              <a:gd name="connsiteY38" fmla="*/ 763526 h 1351355"/>
              <a:gd name="connsiteX39" fmla="*/ 0 w 7881257"/>
              <a:gd name="connsiteY39" fmla="*/ 1024783 h 1351355"/>
              <a:gd name="connsiteX40" fmla="*/ 65314 w 7881257"/>
              <a:gd name="connsiteY40" fmla="*/ 404298 h 1351355"/>
              <a:gd name="connsiteX0" fmla="*/ 65314 w 7881257"/>
              <a:gd name="connsiteY0" fmla="*/ 404298 h 1351355"/>
              <a:gd name="connsiteX1" fmla="*/ 370114 w 7881257"/>
              <a:gd name="connsiteY1" fmla="*/ 186583 h 1351355"/>
              <a:gd name="connsiteX2" fmla="*/ 653143 w 7881257"/>
              <a:gd name="connsiteY2" fmla="*/ 132155 h 1351355"/>
              <a:gd name="connsiteX3" fmla="*/ 1175657 w 7881257"/>
              <a:gd name="connsiteY3" fmla="*/ 45069 h 1351355"/>
              <a:gd name="connsiteX4" fmla="*/ 1469572 w 7881257"/>
              <a:gd name="connsiteY4" fmla="*/ 1526 h 1351355"/>
              <a:gd name="connsiteX5" fmla="*/ 1709058 w 7881257"/>
              <a:gd name="connsiteY5" fmla="*/ 1526 h 1351355"/>
              <a:gd name="connsiteX6" fmla="*/ 2024743 w 7881257"/>
              <a:gd name="connsiteY6" fmla="*/ 1526 h 1351355"/>
              <a:gd name="connsiteX7" fmla="*/ 2416629 w 7881257"/>
              <a:gd name="connsiteY7" fmla="*/ 88612 h 1351355"/>
              <a:gd name="connsiteX8" fmla="*/ 2710543 w 7881257"/>
              <a:gd name="connsiteY8" fmla="*/ 143040 h 1351355"/>
              <a:gd name="connsiteX9" fmla="*/ 2993571 w 7881257"/>
              <a:gd name="connsiteY9" fmla="*/ 164812 h 1351355"/>
              <a:gd name="connsiteX10" fmla="*/ 3211286 w 7881257"/>
              <a:gd name="connsiteY10" fmla="*/ 230126 h 1351355"/>
              <a:gd name="connsiteX11" fmla="*/ 3537857 w 7881257"/>
              <a:gd name="connsiteY11" fmla="*/ 415183 h 1351355"/>
              <a:gd name="connsiteX12" fmla="*/ 3918857 w 7881257"/>
              <a:gd name="connsiteY12" fmla="*/ 545812 h 1351355"/>
              <a:gd name="connsiteX13" fmla="*/ 4332514 w 7881257"/>
              <a:gd name="connsiteY13" fmla="*/ 665555 h 1351355"/>
              <a:gd name="connsiteX14" fmla="*/ 4604657 w 7881257"/>
              <a:gd name="connsiteY14" fmla="*/ 665555 h 1351355"/>
              <a:gd name="connsiteX15" fmla="*/ 4887686 w 7881257"/>
              <a:gd name="connsiteY15" fmla="*/ 676440 h 1351355"/>
              <a:gd name="connsiteX16" fmla="*/ 5192486 w 7881257"/>
              <a:gd name="connsiteY16" fmla="*/ 719984 h 1351355"/>
              <a:gd name="connsiteX17" fmla="*/ 5497286 w 7881257"/>
              <a:gd name="connsiteY17" fmla="*/ 741755 h 1351355"/>
              <a:gd name="connsiteX18" fmla="*/ 5834743 w 7881257"/>
              <a:gd name="connsiteY18" fmla="*/ 741755 h 1351355"/>
              <a:gd name="connsiteX19" fmla="*/ 6117772 w 7881257"/>
              <a:gd name="connsiteY19" fmla="*/ 741755 h 1351355"/>
              <a:gd name="connsiteX20" fmla="*/ 6477000 w 7881257"/>
              <a:gd name="connsiteY20" fmla="*/ 687326 h 1351355"/>
              <a:gd name="connsiteX21" fmla="*/ 6792686 w 7881257"/>
              <a:gd name="connsiteY21" fmla="*/ 578469 h 1351355"/>
              <a:gd name="connsiteX22" fmla="*/ 7075714 w 7881257"/>
              <a:gd name="connsiteY22" fmla="*/ 436955 h 1351355"/>
              <a:gd name="connsiteX23" fmla="*/ 7282543 w 7881257"/>
              <a:gd name="connsiteY23" fmla="*/ 306326 h 1351355"/>
              <a:gd name="connsiteX24" fmla="*/ 7576457 w 7881257"/>
              <a:gd name="connsiteY24" fmla="*/ 164812 h 1351355"/>
              <a:gd name="connsiteX25" fmla="*/ 7881257 w 7881257"/>
              <a:gd name="connsiteY25" fmla="*/ 12412 h 1351355"/>
              <a:gd name="connsiteX26" fmla="*/ 7848600 w 7881257"/>
              <a:gd name="connsiteY26" fmla="*/ 926812 h 1351355"/>
              <a:gd name="connsiteX27" fmla="*/ 7315201 w 7881257"/>
              <a:gd name="connsiteY27" fmla="*/ 1057440 h 1351355"/>
              <a:gd name="connsiteX28" fmla="*/ 6520543 w 7881257"/>
              <a:gd name="connsiteY28" fmla="*/ 1307812 h 1351355"/>
              <a:gd name="connsiteX29" fmla="*/ 5236029 w 7881257"/>
              <a:gd name="connsiteY29" fmla="*/ 1351355 h 1351355"/>
              <a:gd name="connsiteX30" fmla="*/ 4256314 w 7881257"/>
              <a:gd name="connsiteY30" fmla="*/ 1329583 h 1351355"/>
              <a:gd name="connsiteX31" fmla="*/ 3788229 w 7881257"/>
              <a:gd name="connsiteY31" fmla="*/ 1177183 h 1351355"/>
              <a:gd name="connsiteX32" fmla="*/ 3145972 w 7881257"/>
              <a:gd name="connsiteY32" fmla="*/ 839726 h 1351355"/>
              <a:gd name="connsiteX33" fmla="*/ 2481943 w 7881257"/>
              <a:gd name="connsiteY33" fmla="*/ 719983 h 1351355"/>
              <a:gd name="connsiteX34" fmla="*/ 1709057 w 7881257"/>
              <a:gd name="connsiteY34" fmla="*/ 567583 h 1351355"/>
              <a:gd name="connsiteX35" fmla="*/ 1567543 w 7881257"/>
              <a:gd name="connsiteY35" fmla="*/ 578469 h 1351355"/>
              <a:gd name="connsiteX36" fmla="*/ 1208314 w 7881257"/>
              <a:gd name="connsiteY36" fmla="*/ 643783 h 1351355"/>
              <a:gd name="connsiteX37" fmla="*/ 642257 w 7881257"/>
              <a:gd name="connsiteY37" fmla="*/ 698212 h 1351355"/>
              <a:gd name="connsiteX38" fmla="*/ 544286 w 7881257"/>
              <a:gd name="connsiteY38" fmla="*/ 763526 h 1351355"/>
              <a:gd name="connsiteX39" fmla="*/ 0 w 7881257"/>
              <a:gd name="connsiteY39" fmla="*/ 1024783 h 1351355"/>
              <a:gd name="connsiteX40" fmla="*/ 65314 w 7881257"/>
              <a:gd name="connsiteY40" fmla="*/ 404298 h 1351355"/>
              <a:gd name="connsiteX0" fmla="*/ 65314 w 7881257"/>
              <a:gd name="connsiteY0" fmla="*/ 404298 h 1351355"/>
              <a:gd name="connsiteX1" fmla="*/ 370114 w 7881257"/>
              <a:gd name="connsiteY1" fmla="*/ 186583 h 1351355"/>
              <a:gd name="connsiteX2" fmla="*/ 653143 w 7881257"/>
              <a:gd name="connsiteY2" fmla="*/ 132155 h 1351355"/>
              <a:gd name="connsiteX3" fmla="*/ 1175657 w 7881257"/>
              <a:gd name="connsiteY3" fmla="*/ 45069 h 1351355"/>
              <a:gd name="connsiteX4" fmla="*/ 1469572 w 7881257"/>
              <a:gd name="connsiteY4" fmla="*/ 1526 h 1351355"/>
              <a:gd name="connsiteX5" fmla="*/ 1709058 w 7881257"/>
              <a:gd name="connsiteY5" fmla="*/ 1526 h 1351355"/>
              <a:gd name="connsiteX6" fmla="*/ 2024743 w 7881257"/>
              <a:gd name="connsiteY6" fmla="*/ 1526 h 1351355"/>
              <a:gd name="connsiteX7" fmla="*/ 2416629 w 7881257"/>
              <a:gd name="connsiteY7" fmla="*/ 88612 h 1351355"/>
              <a:gd name="connsiteX8" fmla="*/ 2710543 w 7881257"/>
              <a:gd name="connsiteY8" fmla="*/ 143040 h 1351355"/>
              <a:gd name="connsiteX9" fmla="*/ 2993571 w 7881257"/>
              <a:gd name="connsiteY9" fmla="*/ 164812 h 1351355"/>
              <a:gd name="connsiteX10" fmla="*/ 3211286 w 7881257"/>
              <a:gd name="connsiteY10" fmla="*/ 230126 h 1351355"/>
              <a:gd name="connsiteX11" fmla="*/ 3537857 w 7881257"/>
              <a:gd name="connsiteY11" fmla="*/ 415183 h 1351355"/>
              <a:gd name="connsiteX12" fmla="*/ 3918857 w 7881257"/>
              <a:gd name="connsiteY12" fmla="*/ 545812 h 1351355"/>
              <a:gd name="connsiteX13" fmla="*/ 4332514 w 7881257"/>
              <a:gd name="connsiteY13" fmla="*/ 665555 h 1351355"/>
              <a:gd name="connsiteX14" fmla="*/ 4604657 w 7881257"/>
              <a:gd name="connsiteY14" fmla="*/ 665555 h 1351355"/>
              <a:gd name="connsiteX15" fmla="*/ 4887686 w 7881257"/>
              <a:gd name="connsiteY15" fmla="*/ 676440 h 1351355"/>
              <a:gd name="connsiteX16" fmla="*/ 5192486 w 7881257"/>
              <a:gd name="connsiteY16" fmla="*/ 719984 h 1351355"/>
              <a:gd name="connsiteX17" fmla="*/ 5497286 w 7881257"/>
              <a:gd name="connsiteY17" fmla="*/ 741755 h 1351355"/>
              <a:gd name="connsiteX18" fmla="*/ 5834743 w 7881257"/>
              <a:gd name="connsiteY18" fmla="*/ 741755 h 1351355"/>
              <a:gd name="connsiteX19" fmla="*/ 6117772 w 7881257"/>
              <a:gd name="connsiteY19" fmla="*/ 741755 h 1351355"/>
              <a:gd name="connsiteX20" fmla="*/ 6477000 w 7881257"/>
              <a:gd name="connsiteY20" fmla="*/ 687326 h 1351355"/>
              <a:gd name="connsiteX21" fmla="*/ 6792686 w 7881257"/>
              <a:gd name="connsiteY21" fmla="*/ 578469 h 1351355"/>
              <a:gd name="connsiteX22" fmla="*/ 7075714 w 7881257"/>
              <a:gd name="connsiteY22" fmla="*/ 436955 h 1351355"/>
              <a:gd name="connsiteX23" fmla="*/ 7282543 w 7881257"/>
              <a:gd name="connsiteY23" fmla="*/ 306326 h 1351355"/>
              <a:gd name="connsiteX24" fmla="*/ 7576457 w 7881257"/>
              <a:gd name="connsiteY24" fmla="*/ 164812 h 1351355"/>
              <a:gd name="connsiteX25" fmla="*/ 7881257 w 7881257"/>
              <a:gd name="connsiteY25" fmla="*/ 12412 h 1351355"/>
              <a:gd name="connsiteX26" fmla="*/ 7881257 w 7881257"/>
              <a:gd name="connsiteY26" fmla="*/ 719983 h 1351355"/>
              <a:gd name="connsiteX27" fmla="*/ 7315201 w 7881257"/>
              <a:gd name="connsiteY27" fmla="*/ 1057440 h 1351355"/>
              <a:gd name="connsiteX28" fmla="*/ 6520543 w 7881257"/>
              <a:gd name="connsiteY28" fmla="*/ 1307812 h 1351355"/>
              <a:gd name="connsiteX29" fmla="*/ 5236029 w 7881257"/>
              <a:gd name="connsiteY29" fmla="*/ 1351355 h 1351355"/>
              <a:gd name="connsiteX30" fmla="*/ 4256314 w 7881257"/>
              <a:gd name="connsiteY30" fmla="*/ 1329583 h 1351355"/>
              <a:gd name="connsiteX31" fmla="*/ 3788229 w 7881257"/>
              <a:gd name="connsiteY31" fmla="*/ 1177183 h 1351355"/>
              <a:gd name="connsiteX32" fmla="*/ 3145972 w 7881257"/>
              <a:gd name="connsiteY32" fmla="*/ 839726 h 1351355"/>
              <a:gd name="connsiteX33" fmla="*/ 2481943 w 7881257"/>
              <a:gd name="connsiteY33" fmla="*/ 719983 h 1351355"/>
              <a:gd name="connsiteX34" fmla="*/ 1709057 w 7881257"/>
              <a:gd name="connsiteY34" fmla="*/ 567583 h 1351355"/>
              <a:gd name="connsiteX35" fmla="*/ 1567543 w 7881257"/>
              <a:gd name="connsiteY35" fmla="*/ 578469 h 1351355"/>
              <a:gd name="connsiteX36" fmla="*/ 1208314 w 7881257"/>
              <a:gd name="connsiteY36" fmla="*/ 643783 h 1351355"/>
              <a:gd name="connsiteX37" fmla="*/ 642257 w 7881257"/>
              <a:gd name="connsiteY37" fmla="*/ 698212 h 1351355"/>
              <a:gd name="connsiteX38" fmla="*/ 544286 w 7881257"/>
              <a:gd name="connsiteY38" fmla="*/ 763526 h 1351355"/>
              <a:gd name="connsiteX39" fmla="*/ 0 w 7881257"/>
              <a:gd name="connsiteY39" fmla="*/ 1024783 h 1351355"/>
              <a:gd name="connsiteX40" fmla="*/ 65314 w 7881257"/>
              <a:gd name="connsiteY40" fmla="*/ 404298 h 1351355"/>
              <a:gd name="connsiteX0" fmla="*/ 65314 w 7881257"/>
              <a:gd name="connsiteY0" fmla="*/ 404298 h 1351355"/>
              <a:gd name="connsiteX1" fmla="*/ 370114 w 7881257"/>
              <a:gd name="connsiteY1" fmla="*/ 186583 h 1351355"/>
              <a:gd name="connsiteX2" fmla="*/ 653143 w 7881257"/>
              <a:gd name="connsiteY2" fmla="*/ 132155 h 1351355"/>
              <a:gd name="connsiteX3" fmla="*/ 1175657 w 7881257"/>
              <a:gd name="connsiteY3" fmla="*/ 45069 h 1351355"/>
              <a:gd name="connsiteX4" fmla="*/ 1469572 w 7881257"/>
              <a:gd name="connsiteY4" fmla="*/ 1526 h 1351355"/>
              <a:gd name="connsiteX5" fmla="*/ 1709058 w 7881257"/>
              <a:gd name="connsiteY5" fmla="*/ 1526 h 1351355"/>
              <a:gd name="connsiteX6" fmla="*/ 2024743 w 7881257"/>
              <a:gd name="connsiteY6" fmla="*/ 1526 h 1351355"/>
              <a:gd name="connsiteX7" fmla="*/ 2416629 w 7881257"/>
              <a:gd name="connsiteY7" fmla="*/ 88612 h 1351355"/>
              <a:gd name="connsiteX8" fmla="*/ 2710543 w 7881257"/>
              <a:gd name="connsiteY8" fmla="*/ 143040 h 1351355"/>
              <a:gd name="connsiteX9" fmla="*/ 2993571 w 7881257"/>
              <a:gd name="connsiteY9" fmla="*/ 164812 h 1351355"/>
              <a:gd name="connsiteX10" fmla="*/ 3211286 w 7881257"/>
              <a:gd name="connsiteY10" fmla="*/ 230126 h 1351355"/>
              <a:gd name="connsiteX11" fmla="*/ 3537857 w 7881257"/>
              <a:gd name="connsiteY11" fmla="*/ 415183 h 1351355"/>
              <a:gd name="connsiteX12" fmla="*/ 3918857 w 7881257"/>
              <a:gd name="connsiteY12" fmla="*/ 545812 h 1351355"/>
              <a:gd name="connsiteX13" fmla="*/ 4332514 w 7881257"/>
              <a:gd name="connsiteY13" fmla="*/ 665555 h 1351355"/>
              <a:gd name="connsiteX14" fmla="*/ 4604657 w 7881257"/>
              <a:gd name="connsiteY14" fmla="*/ 665555 h 1351355"/>
              <a:gd name="connsiteX15" fmla="*/ 4887686 w 7881257"/>
              <a:gd name="connsiteY15" fmla="*/ 676440 h 1351355"/>
              <a:gd name="connsiteX16" fmla="*/ 5192486 w 7881257"/>
              <a:gd name="connsiteY16" fmla="*/ 719984 h 1351355"/>
              <a:gd name="connsiteX17" fmla="*/ 5497286 w 7881257"/>
              <a:gd name="connsiteY17" fmla="*/ 741755 h 1351355"/>
              <a:gd name="connsiteX18" fmla="*/ 5834743 w 7881257"/>
              <a:gd name="connsiteY18" fmla="*/ 741755 h 1351355"/>
              <a:gd name="connsiteX19" fmla="*/ 6117772 w 7881257"/>
              <a:gd name="connsiteY19" fmla="*/ 741755 h 1351355"/>
              <a:gd name="connsiteX20" fmla="*/ 6477000 w 7881257"/>
              <a:gd name="connsiteY20" fmla="*/ 687326 h 1351355"/>
              <a:gd name="connsiteX21" fmla="*/ 6792686 w 7881257"/>
              <a:gd name="connsiteY21" fmla="*/ 578469 h 1351355"/>
              <a:gd name="connsiteX22" fmla="*/ 7075714 w 7881257"/>
              <a:gd name="connsiteY22" fmla="*/ 436955 h 1351355"/>
              <a:gd name="connsiteX23" fmla="*/ 7282543 w 7881257"/>
              <a:gd name="connsiteY23" fmla="*/ 306326 h 1351355"/>
              <a:gd name="connsiteX24" fmla="*/ 7576457 w 7881257"/>
              <a:gd name="connsiteY24" fmla="*/ 164812 h 1351355"/>
              <a:gd name="connsiteX25" fmla="*/ 7881257 w 7881257"/>
              <a:gd name="connsiteY25" fmla="*/ 12412 h 1351355"/>
              <a:gd name="connsiteX26" fmla="*/ 7881257 w 7881257"/>
              <a:gd name="connsiteY26" fmla="*/ 719983 h 1351355"/>
              <a:gd name="connsiteX27" fmla="*/ 7315201 w 7881257"/>
              <a:gd name="connsiteY27" fmla="*/ 1057440 h 1351355"/>
              <a:gd name="connsiteX28" fmla="*/ 6520543 w 7881257"/>
              <a:gd name="connsiteY28" fmla="*/ 1307812 h 1351355"/>
              <a:gd name="connsiteX29" fmla="*/ 5236029 w 7881257"/>
              <a:gd name="connsiteY29" fmla="*/ 1351355 h 1351355"/>
              <a:gd name="connsiteX30" fmla="*/ 4256314 w 7881257"/>
              <a:gd name="connsiteY30" fmla="*/ 1329583 h 1351355"/>
              <a:gd name="connsiteX31" fmla="*/ 3788229 w 7881257"/>
              <a:gd name="connsiteY31" fmla="*/ 1177183 h 1351355"/>
              <a:gd name="connsiteX32" fmla="*/ 3145972 w 7881257"/>
              <a:gd name="connsiteY32" fmla="*/ 839726 h 1351355"/>
              <a:gd name="connsiteX33" fmla="*/ 2481943 w 7881257"/>
              <a:gd name="connsiteY33" fmla="*/ 719983 h 1351355"/>
              <a:gd name="connsiteX34" fmla="*/ 2057400 w 7881257"/>
              <a:gd name="connsiteY34" fmla="*/ 600240 h 1351355"/>
              <a:gd name="connsiteX35" fmla="*/ 1567543 w 7881257"/>
              <a:gd name="connsiteY35" fmla="*/ 578469 h 1351355"/>
              <a:gd name="connsiteX36" fmla="*/ 1208314 w 7881257"/>
              <a:gd name="connsiteY36" fmla="*/ 643783 h 1351355"/>
              <a:gd name="connsiteX37" fmla="*/ 642257 w 7881257"/>
              <a:gd name="connsiteY37" fmla="*/ 698212 h 1351355"/>
              <a:gd name="connsiteX38" fmla="*/ 544286 w 7881257"/>
              <a:gd name="connsiteY38" fmla="*/ 763526 h 1351355"/>
              <a:gd name="connsiteX39" fmla="*/ 0 w 7881257"/>
              <a:gd name="connsiteY39" fmla="*/ 1024783 h 1351355"/>
              <a:gd name="connsiteX40" fmla="*/ 65314 w 7881257"/>
              <a:gd name="connsiteY40" fmla="*/ 404298 h 1351355"/>
              <a:gd name="connsiteX0" fmla="*/ 65314 w 7881257"/>
              <a:gd name="connsiteY0" fmla="*/ 404298 h 1351355"/>
              <a:gd name="connsiteX1" fmla="*/ 370114 w 7881257"/>
              <a:gd name="connsiteY1" fmla="*/ 186583 h 1351355"/>
              <a:gd name="connsiteX2" fmla="*/ 653143 w 7881257"/>
              <a:gd name="connsiteY2" fmla="*/ 132155 h 1351355"/>
              <a:gd name="connsiteX3" fmla="*/ 1175657 w 7881257"/>
              <a:gd name="connsiteY3" fmla="*/ 45069 h 1351355"/>
              <a:gd name="connsiteX4" fmla="*/ 1469572 w 7881257"/>
              <a:gd name="connsiteY4" fmla="*/ 1526 h 1351355"/>
              <a:gd name="connsiteX5" fmla="*/ 1709058 w 7881257"/>
              <a:gd name="connsiteY5" fmla="*/ 1526 h 1351355"/>
              <a:gd name="connsiteX6" fmla="*/ 2024743 w 7881257"/>
              <a:gd name="connsiteY6" fmla="*/ 1526 h 1351355"/>
              <a:gd name="connsiteX7" fmla="*/ 2416629 w 7881257"/>
              <a:gd name="connsiteY7" fmla="*/ 88612 h 1351355"/>
              <a:gd name="connsiteX8" fmla="*/ 2710543 w 7881257"/>
              <a:gd name="connsiteY8" fmla="*/ 143040 h 1351355"/>
              <a:gd name="connsiteX9" fmla="*/ 2993571 w 7881257"/>
              <a:gd name="connsiteY9" fmla="*/ 164812 h 1351355"/>
              <a:gd name="connsiteX10" fmla="*/ 3211286 w 7881257"/>
              <a:gd name="connsiteY10" fmla="*/ 230126 h 1351355"/>
              <a:gd name="connsiteX11" fmla="*/ 3537857 w 7881257"/>
              <a:gd name="connsiteY11" fmla="*/ 415183 h 1351355"/>
              <a:gd name="connsiteX12" fmla="*/ 3918857 w 7881257"/>
              <a:gd name="connsiteY12" fmla="*/ 545812 h 1351355"/>
              <a:gd name="connsiteX13" fmla="*/ 4332514 w 7881257"/>
              <a:gd name="connsiteY13" fmla="*/ 665555 h 1351355"/>
              <a:gd name="connsiteX14" fmla="*/ 4604657 w 7881257"/>
              <a:gd name="connsiteY14" fmla="*/ 665555 h 1351355"/>
              <a:gd name="connsiteX15" fmla="*/ 4887686 w 7881257"/>
              <a:gd name="connsiteY15" fmla="*/ 676440 h 1351355"/>
              <a:gd name="connsiteX16" fmla="*/ 5192486 w 7881257"/>
              <a:gd name="connsiteY16" fmla="*/ 719984 h 1351355"/>
              <a:gd name="connsiteX17" fmla="*/ 5497286 w 7881257"/>
              <a:gd name="connsiteY17" fmla="*/ 741755 h 1351355"/>
              <a:gd name="connsiteX18" fmla="*/ 5834743 w 7881257"/>
              <a:gd name="connsiteY18" fmla="*/ 741755 h 1351355"/>
              <a:gd name="connsiteX19" fmla="*/ 6117772 w 7881257"/>
              <a:gd name="connsiteY19" fmla="*/ 741755 h 1351355"/>
              <a:gd name="connsiteX20" fmla="*/ 6477000 w 7881257"/>
              <a:gd name="connsiteY20" fmla="*/ 687326 h 1351355"/>
              <a:gd name="connsiteX21" fmla="*/ 6792686 w 7881257"/>
              <a:gd name="connsiteY21" fmla="*/ 578469 h 1351355"/>
              <a:gd name="connsiteX22" fmla="*/ 7075714 w 7881257"/>
              <a:gd name="connsiteY22" fmla="*/ 436955 h 1351355"/>
              <a:gd name="connsiteX23" fmla="*/ 7282543 w 7881257"/>
              <a:gd name="connsiteY23" fmla="*/ 306326 h 1351355"/>
              <a:gd name="connsiteX24" fmla="*/ 7576457 w 7881257"/>
              <a:gd name="connsiteY24" fmla="*/ 164812 h 1351355"/>
              <a:gd name="connsiteX25" fmla="*/ 7881257 w 7881257"/>
              <a:gd name="connsiteY25" fmla="*/ 12412 h 1351355"/>
              <a:gd name="connsiteX26" fmla="*/ 7881257 w 7881257"/>
              <a:gd name="connsiteY26" fmla="*/ 719983 h 1351355"/>
              <a:gd name="connsiteX27" fmla="*/ 7315201 w 7881257"/>
              <a:gd name="connsiteY27" fmla="*/ 1057440 h 1351355"/>
              <a:gd name="connsiteX28" fmla="*/ 6520543 w 7881257"/>
              <a:gd name="connsiteY28" fmla="*/ 1307812 h 1351355"/>
              <a:gd name="connsiteX29" fmla="*/ 5236029 w 7881257"/>
              <a:gd name="connsiteY29" fmla="*/ 1351355 h 1351355"/>
              <a:gd name="connsiteX30" fmla="*/ 4256314 w 7881257"/>
              <a:gd name="connsiteY30" fmla="*/ 1329583 h 1351355"/>
              <a:gd name="connsiteX31" fmla="*/ 3788229 w 7881257"/>
              <a:gd name="connsiteY31" fmla="*/ 1177183 h 1351355"/>
              <a:gd name="connsiteX32" fmla="*/ 3145972 w 7881257"/>
              <a:gd name="connsiteY32" fmla="*/ 839726 h 1351355"/>
              <a:gd name="connsiteX33" fmla="*/ 2481943 w 7881257"/>
              <a:gd name="connsiteY33" fmla="*/ 719983 h 1351355"/>
              <a:gd name="connsiteX34" fmla="*/ 2057400 w 7881257"/>
              <a:gd name="connsiteY34" fmla="*/ 600240 h 1351355"/>
              <a:gd name="connsiteX35" fmla="*/ 1567543 w 7881257"/>
              <a:gd name="connsiteY35" fmla="*/ 578469 h 1351355"/>
              <a:gd name="connsiteX36" fmla="*/ 1208314 w 7881257"/>
              <a:gd name="connsiteY36" fmla="*/ 643783 h 1351355"/>
              <a:gd name="connsiteX37" fmla="*/ 805543 w 7881257"/>
              <a:gd name="connsiteY37" fmla="*/ 687326 h 1351355"/>
              <a:gd name="connsiteX38" fmla="*/ 642257 w 7881257"/>
              <a:gd name="connsiteY38" fmla="*/ 698212 h 1351355"/>
              <a:gd name="connsiteX39" fmla="*/ 544286 w 7881257"/>
              <a:gd name="connsiteY39" fmla="*/ 763526 h 1351355"/>
              <a:gd name="connsiteX40" fmla="*/ 0 w 7881257"/>
              <a:gd name="connsiteY40" fmla="*/ 1024783 h 1351355"/>
              <a:gd name="connsiteX41" fmla="*/ 65314 w 7881257"/>
              <a:gd name="connsiteY41" fmla="*/ 404298 h 1351355"/>
              <a:gd name="connsiteX0" fmla="*/ 65314 w 7881257"/>
              <a:gd name="connsiteY0" fmla="*/ 404298 h 1351355"/>
              <a:gd name="connsiteX1" fmla="*/ 370114 w 7881257"/>
              <a:gd name="connsiteY1" fmla="*/ 186583 h 1351355"/>
              <a:gd name="connsiteX2" fmla="*/ 653143 w 7881257"/>
              <a:gd name="connsiteY2" fmla="*/ 132155 h 1351355"/>
              <a:gd name="connsiteX3" fmla="*/ 1175657 w 7881257"/>
              <a:gd name="connsiteY3" fmla="*/ 45069 h 1351355"/>
              <a:gd name="connsiteX4" fmla="*/ 1469572 w 7881257"/>
              <a:gd name="connsiteY4" fmla="*/ 1526 h 1351355"/>
              <a:gd name="connsiteX5" fmla="*/ 1709058 w 7881257"/>
              <a:gd name="connsiteY5" fmla="*/ 1526 h 1351355"/>
              <a:gd name="connsiteX6" fmla="*/ 2024743 w 7881257"/>
              <a:gd name="connsiteY6" fmla="*/ 1526 h 1351355"/>
              <a:gd name="connsiteX7" fmla="*/ 2416629 w 7881257"/>
              <a:gd name="connsiteY7" fmla="*/ 88612 h 1351355"/>
              <a:gd name="connsiteX8" fmla="*/ 2710543 w 7881257"/>
              <a:gd name="connsiteY8" fmla="*/ 143040 h 1351355"/>
              <a:gd name="connsiteX9" fmla="*/ 2993571 w 7881257"/>
              <a:gd name="connsiteY9" fmla="*/ 164812 h 1351355"/>
              <a:gd name="connsiteX10" fmla="*/ 3211286 w 7881257"/>
              <a:gd name="connsiteY10" fmla="*/ 230126 h 1351355"/>
              <a:gd name="connsiteX11" fmla="*/ 3537857 w 7881257"/>
              <a:gd name="connsiteY11" fmla="*/ 415183 h 1351355"/>
              <a:gd name="connsiteX12" fmla="*/ 3918857 w 7881257"/>
              <a:gd name="connsiteY12" fmla="*/ 545812 h 1351355"/>
              <a:gd name="connsiteX13" fmla="*/ 4332514 w 7881257"/>
              <a:gd name="connsiteY13" fmla="*/ 665555 h 1351355"/>
              <a:gd name="connsiteX14" fmla="*/ 4604657 w 7881257"/>
              <a:gd name="connsiteY14" fmla="*/ 665555 h 1351355"/>
              <a:gd name="connsiteX15" fmla="*/ 4887686 w 7881257"/>
              <a:gd name="connsiteY15" fmla="*/ 676440 h 1351355"/>
              <a:gd name="connsiteX16" fmla="*/ 5192486 w 7881257"/>
              <a:gd name="connsiteY16" fmla="*/ 719984 h 1351355"/>
              <a:gd name="connsiteX17" fmla="*/ 5497286 w 7881257"/>
              <a:gd name="connsiteY17" fmla="*/ 741755 h 1351355"/>
              <a:gd name="connsiteX18" fmla="*/ 5834743 w 7881257"/>
              <a:gd name="connsiteY18" fmla="*/ 741755 h 1351355"/>
              <a:gd name="connsiteX19" fmla="*/ 6117772 w 7881257"/>
              <a:gd name="connsiteY19" fmla="*/ 741755 h 1351355"/>
              <a:gd name="connsiteX20" fmla="*/ 6477000 w 7881257"/>
              <a:gd name="connsiteY20" fmla="*/ 687326 h 1351355"/>
              <a:gd name="connsiteX21" fmla="*/ 6792686 w 7881257"/>
              <a:gd name="connsiteY21" fmla="*/ 578469 h 1351355"/>
              <a:gd name="connsiteX22" fmla="*/ 7075714 w 7881257"/>
              <a:gd name="connsiteY22" fmla="*/ 436955 h 1351355"/>
              <a:gd name="connsiteX23" fmla="*/ 7282543 w 7881257"/>
              <a:gd name="connsiteY23" fmla="*/ 306326 h 1351355"/>
              <a:gd name="connsiteX24" fmla="*/ 7576457 w 7881257"/>
              <a:gd name="connsiteY24" fmla="*/ 164812 h 1351355"/>
              <a:gd name="connsiteX25" fmla="*/ 7881257 w 7881257"/>
              <a:gd name="connsiteY25" fmla="*/ 12412 h 1351355"/>
              <a:gd name="connsiteX26" fmla="*/ 7881257 w 7881257"/>
              <a:gd name="connsiteY26" fmla="*/ 719983 h 1351355"/>
              <a:gd name="connsiteX27" fmla="*/ 7315201 w 7881257"/>
              <a:gd name="connsiteY27" fmla="*/ 1057440 h 1351355"/>
              <a:gd name="connsiteX28" fmla="*/ 6520543 w 7881257"/>
              <a:gd name="connsiteY28" fmla="*/ 1307812 h 1351355"/>
              <a:gd name="connsiteX29" fmla="*/ 5236029 w 7881257"/>
              <a:gd name="connsiteY29" fmla="*/ 1351355 h 1351355"/>
              <a:gd name="connsiteX30" fmla="*/ 4256314 w 7881257"/>
              <a:gd name="connsiteY30" fmla="*/ 1329583 h 1351355"/>
              <a:gd name="connsiteX31" fmla="*/ 3788229 w 7881257"/>
              <a:gd name="connsiteY31" fmla="*/ 1177183 h 1351355"/>
              <a:gd name="connsiteX32" fmla="*/ 3145972 w 7881257"/>
              <a:gd name="connsiteY32" fmla="*/ 839726 h 1351355"/>
              <a:gd name="connsiteX33" fmla="*/ 2481943 w 7881257"/>
              <a:gd name="connsiteY33" fmla="*/ 719983 h 1351355"/>
              <a:gd name="connsiteX34" fmla="*/ 2057400 w 7881257"/>
              <a:gd name="connsiteY34" fmla="*/ 600240 h 1351355"/>
              <a:gd name="connsiteX35" fmla="*/ 1567543 w 7881257"/>
              <a:gd name="connsiteY35" fmla="*/ 578469 h 1351355"/>
              <a:gd name="connsiteX36" fmla="*/ 1208314 w 7881257"/>
              <a:gd name="connsiteY36" fmla="*/ 643783 h 1351355"/>
              <a:gd name="connsiteX37" fmla="*/ 805543 w 7881257"/>
              <a:gd name="connsiteY37" fmla="*/ 687326 h 1351355"/>
              <a:gd name="connsiteX38" fmla="*/ 642257 w 7881257"/>
              <a:gd name="connsiteY38" fmla="*/ 698212 h 1351355"/>
              <a:gd name="connsiteX39" fmla="*/ 413657 w 7881257"/>
              <a:gd name="connsiteY39" fmla="*/ 796183 h 1351355"/>
              <a:gd name="connsiteX40" fmla="*/ 0 w 7881257"/>
              <a:gd name="connsiteY40" fmla="*/ 1024783 h 1351355"/>
              <a:gd name="connsiteX41" fmla="*/ 65314 w 7881257"/>
              <a:gd name="connsiteY41" fmla="*/ 404298 h 1351355"/>
              <a:gd name="connsiteX0" fmla="*/ 65314 w 7881257"/>
              <a:gd name="connsiteY0" fmla="*/ 404298 h 1351355"/>
              <a:gd name="connsiteX1" fmla="*/ 370114 w 7881257"/>
              <a:gd name="connsiteY1" fmla="*/ 186583 h 1351355"/>
              <a:gd name="connsiteX2" fmla="*/ 653143 w 7881257"/>
              <a:gd name="connsiteY2" fmla="*/ 132155 h 1351355"/>
              <a:gd name="connsiteX3" fmla="*/ 1175657 w 7881257"/>
              <a:gd name="connsiteY3" fmla="*/ 45069 h 1351355"/>
              <a:gd name="connsiteX4" fmla="*/ 1469572 w 7881257"/>
              <a:gd name="connsiteY4" fmla="*/ 1526 h 1351355"/>
              <a:gd name="connsiteX5" fmla="*/ 1709058 w 7881257"/>
              <a:gd name="connsiteY5" fmla="*/ 1526 h 1351355"/>
              <a:gd name="connsiteX6" fmla="*/ 2024743 w 7881257"/>
              <a:gd name="connsiteY6" fmla="*/ 1526 h 1351355"/>
              <a:gd name="connsiteX7" fmla="*/ 2416629 w 7881257"/>
              <a:gd name="connsiteY7" fmla="*/ 88612 h 1351355"/>
              <a:gd name="connsiteX8" fmla="*/ 2710543 w 7881257"/>
              <a:gd name="connsiteY8" fmla="*/ 143040 h 1351355"/>
              <a:gd name="connsiteX9" fmla="*/ 2993571 w 7881257"/>
              <a:gd name="connsiteY9" fmla="*/ 164812 h 1351355"/>
              <a:gd name="connsiteX10" fmla="*/ 3211286 w 7881257"/>
              <a:gd name="connsiteY10" fmla="*/ 230126 h 1351355"/>
              <a:gd name="connsiteX11" fmla="*/ 3537857 w 7881257"/>
              <a:gd name="connsiteY11" fmla="*/ 415183 h 1351355"/>
              <a:gd name="connsiteX12" fmla="*/ 3918857 w 7881257"/>
              <a:gd name="connsiteY12" fmla="*/ 545812 h 1351355"/>
              <a:gd name="connsiteX13" fmla="*/ 4332514 w 7881257"/>
              <a:gd name="connsiteY13" fmla="*/ 665555 h 1351355"/>
              <a:gd name="connsiteX14" fmla="*/ 4604657 w 7881257"/>
              <a:gd name="connsiteY14" fmla="*/ 665555 h 1351355"/>
              <a:gd name="connsiteX15" fmla="*/ 4887686 w 7881257"/>
              <a:gd name="connsiteY15" fmla="*/ 676440 h 1351355"/>
              <a:gd name="connsiteX16" fmla="*/ 5192486 w 7881257"/>
              <a:gd name="connsiteY16" fmla="*/ 719984 h 1351355"/>
              <a:gd name="connsiteX17" fmla="*/ 5497286 w 7881257"/>
              <a:gd name="connsiteY17" fmla="*/ 741755 h 1351355"/>
              <a:gd name="connsiteX18" fmla="*/ 5834743 w 7881257"/>
              <a:gd name="connsiteY18" fmla="*/ 741755 h 1351355"/>
              <a:gd name="connsiteX19" fmla="*/ 6117772 w 7881257"/>
              <a:gd name="connsiteY19" fmla="*/ 741755 h 1351355"/>
              <a:gd name="connsiteX20" fmla="*/ 6477000 w 7881257"/>
              <a:gd name="connsiteY20" fmla="*/ 687326 h 1351355"/>
              <a:gd name="connsiteX21" fmla="*/ 6792686 w 7881257"/>
              <a:gd name="connsiteY21" fmla="*/ 578469 h 1351355"/>
              <a:gd name="connsiteX22" fmla="*/ 7075714 w 7881257"/>
              <a:gd name="connsiteY22" fmla="*/ 436955 h 1351355"/>
              <a:gd name="connsiteX23" fmla="*/ 7282543 w 7881257"/>
              <a:gd name="connsiteY23" fmla="*/ 306326 h 1351355"/>
              <a:gd name="connsiteX24" fmla="*/ 7576457 w 7881257"/>
              <a:gd name="connsiteY24" fmla="*/ 164812 h 1351355"/>
              <a:gd name="connsiteX25" fmla="*/ 7881257 w 7881257"/>
              <a:gd name="connsiteY25" fmla="*/ 12412 h 1351355"/>
              <a:gd name="connsiteX26" fmla="*/ 7881257 w 7881257"/>
              <a:gd name="connsiteY26" fmla="*/ 719983 h 1351355"/>
              <a:gd name="connsiteX27" fmla="*/ 7315201 w 7881257"/>
              <a:gd name="connsiteY27" fmla="*/ 1057440 h 1351355"/>
              <a:gd name="connsiteX28" fmla="*/ 6520543 w 7881257"/>
              <a:gd name="connsiteY28" fmla="*/ 1307812 h 1351355"/>
              <a:gd name="connsiteX29" fmla="*/ 5236029 w 7881257"/>
              <a:gd name="connsiteY29" fmla="*/ 1351355 h 1351355"/>
              <a:gd name="connsiteX30" fmla="*/ 4256314 w 7881257"/>
              <a:gd name="connsiteY30" fmla="*/ 1329583 h 1351355"/>
              <a:gd name="connsiteX31" fmla="*/ 3788229 w 7881257"/>
              <a:gd name="connsiteY31" fmla="*/ 1177183 h 1351355"/>
              <a:gd name="connsiteX32" fmla="*/ 3145972 w 7881257"/>
              <a:gd name="connsiteY32" fmla="*/ 839726 h 1351355"/>
              <a:gd name="connsiteX33" fmla="*/ 2481943 w 7881257"/>
              <a:gd name="connsiteY33" fmla="*/ 719983 h 1351355"/>
              <a:gd name="connsiteX34" fmla="*/ 2057400 w 7881257"/>
              <a:gd name="connsiteY34" fmla="*/ 600240 h 1351355"/>
              <a:gd name="connsiteX35" fmla="*/ 1567543 w 7881257"/>
              <a:gd name="connsiteY35" fmla="*/ 578469 h 1351355"/>
              <a:gd name="connsiteX36" fmla="*/ 1208314 w 7881257"/>
              <a:gd name="connsiteY36" fmla="*/ 643783 h 1351355"/>
              <a:gd name="connsiteX37" fmla="*/ 925286 w 7881257"/>
              <a:gd name="connsiteY37" fmla="*/ 643783 h 1351355"/>
              <a:gd name="connsiteX38" fmla="*/ 642257 w 7881257"/>
              <a:gd name="connsiteY38" fmla="*/ 698212 h 1351355"/>
              <a:gd name="connsiteX39" fmla="*/ 413657 w 7881257"/>
              <a:gd name="connsiteY39" fmla="*/ 796183 h 1351355"/>
              <a:gd name="connsiteX40" fmla="*/ 0 w 7881257"/>
              <a:gd name="connsiteY40" fmla="*/ 1024783 h 1351355"/>
              <a:gd name="connsiteX41" fmla="*/ 65314 w 7881257"/>
              <a:gd name="connsiteY41" fmla="*/ 404298 h 1351355"/>
              <a:gd name="connsiteX0" fmla="*/ 65314 w 7881257"/>
              <a:gd name="connsiteY0" fmla="*/ 404298 h 1351355"/>
              <a:gd name="connsiteX1" fmla="*/ 293914 w 7881257"/>
              <a:gd name="connsiteY1" fmla="*/ 273669 h 1351355"/>
              <a:gd name="connsiteX2" fmla="*/ 653143 w 7881257"/>
              <a:gd name="connsiteY2" fmla="*/ 132155 h 1351355"/>
              <a:gd name="connsiteX3" fmla="*/ 1175657 w 7881257"/>
              <a:gd name="connsiteY3" fmla="*/ 45069 h 1351355"/>
              <a:gd name="connsiteX4" fmla="*/ 1469572 w 7881257"/>
              <a:gd name="connsiteY4" fmla="*/ 1526 h 1351355"/>
              <a:gd name="connsiteX5" fmla="*/ 1709058 w 7881257"/>
              <a:gd name="connsiteY5" fmla="*/ 1526 h 1351355"/>
              <a:gd name="connsiteX6" fmla="*/ 2024743 w 7881257"/>
              <a:gd name="connsiteY6" fmla="*/ 1526 h 1351355"/>
              <a:gd name="connsiteX7" fmla="*/ 2416629 w 7881257"/>
              <a:gd name="connsiteY7" fmla="*/ 88612 h 1351355"/>
              <a:gd name="connsiteX8" fmla="*/ 2710543 w 7881257"/>
              <a:gd name="connsiteY8" fmla="*/ 143040 h 1351355"/>
              <a:gd name="connsiteX9" fmla="*/ 2993571 w 7881257"/>
              <a:gd name="connsiteY9" fmla="*/ 164812 h 1351355"/>
              <a:gd name="connsiteX10" fmla="*/ 3211286 w 7881257"/>
              <a:gd name="connsiteY10" fmla="*/ 230126 h 1351355"/>
              <a:gd name="connsiteX11" fmla="*/ 3537857 w 7881257"/>
              <a:gd name="connsiteY11" fmla="*/ 415183 h 1351355"/>
              <a:gd name="connsiteX12" fmla="*/ 3918857 w 7881257"/>
              <a:gd name="connsiteY12" fmla="*/ 545812 h 1351355"/>
              <a:gd name="connsiteX13" fmla="*/ 4332514 w 7881257"/>
              <a:gd name="connsiteY13" fmla="*/ 665555 h 1351355"/>
              <a:gd name="connsiteX14" fmla="*/ 4604657 w 7881257"/>
              <a:gd name="connsiteY14" fmla="*/ 665555 h 1351355"/>
              <a:gd name="connsiteX15" fmla="*/ 4887686 w 7881257"/>
              <a:gd name="connsiteY15" fmla="*/ 676440 h 1351355"/>
              <a:gd name="connsiteX16" fmla="*/ 5192486 w 7881257"/>
              <a:gd name="connsiteY16" fmla="*/ 719984 h 1351355"/>
              <a:gd name="connsiteX17" fmla="*/ 5497286 w 7881257"/>
              <a:gd name="connsiteY17" fmla="*/ 741755 h 1351355"/>
              <a:gd name="connsiteX18" fmla="*/ 5834743 w 7881257"/>
              <a:gd name="connsiteY18" fmla="*/ 741755 h 1351355"/>
              <a:gd name="connsiteX19" fmla="*/ 6117772 w 7881257"/>
              <a:gd name="connsiteY19" fmla="*/ 741755 h 1351355"/>
              <a:gd name="connsiteX20" fmla="*/ 6477000 w 7881257"/>
              <a:gd name="connsiteY20" fmla="*/ 687326 h 1351355"/>
              <a:gd name="connsiteX21" fmla="*/ 6792686 w 7881257"/>
              <a:gd name="connsiteY21" fmla="*/ 578469 h 1351355"/>
              <a:gd name="connsiteX22" fmla="*/ 7075714 w 7881257"/>
              <a:gd name="connsiteY22" fmla="*/ 436955 h 1351355"/>
              <a:gd name="connsiteX23" fmla="*/ 7282543 w 7881257"/>
              <a:gd name="connsiteY23" fmla="*/ 306326 h 1351355"/>
              <a:gd name="connsiteX24" fmla="*/ 7576457 w 7881257"/>
              <a:gd name="connsiteY24" fmla="*/ 164812 h 1351355"/>
              <a:gd name="connsiteX25" fmla="*/ 7881257 w 7881257"/>
              <a:gd name="connsiteY25" fmla="*/ 12412 h 1351355"/>
              <a:gd name="connsiteX26" fmla="*/ 7881257 w 7881257"/>
              <a:gd name="connsiteY26" fmla="*/ 719983 h 1351355"/>
              <a:gd name="connsiteX27" fmla="*/ 7315201 w 7881257"/>
              <a:gd name="connsiteY27" fmla="*/ 1057440 h 1351355"/>
              <a:gd name="connsiteX28" fmla="*/ 6520543 w 7881257"/>
              <a:gd name="connsiteY28" fmla="*/ 1307812 h 1351355"/>
              <a:gd name="connsiteX29" fmla="*/ 5236029 w 7881257"/>
              <a:gd name="connsiteY29" fmla="*/ 1351355 h 1351355"/>
              <a:gd name="connsiteX30" fmla="*/ 4256314 w 7881257"/>
              <a:gd name="connsiteY30" fmla="*/ 1329583 h 1351355"/>
              <a:gd name="connsiteX31" fmla="*/ 3788229 w 7881257"/>
              <a:gd name="connsiteY31" fmla="*/ 1177183 h 1351355"/>
              <a:gd name="connsiteX32" fmla="*/ 3145972 w 7881257"/>
              <a:gd name="connsiteY32" fmla="*/ 839726 h 1351355"/>
              <a:gd name="connsiteX33" fmla="*/ 2481943 w 7881257"/>
              <a:gd name="connsiteY33" fmla="*/ 719983 h 1351355"/>
              <a:gd name="connsiteX34" fmla="*/ 2057400 w 7881257"/>
              <a:gd name="connsiteY34" fmla="*/ 600240 h 1351355"/>
              <a:gd name="connsiteX35" fmla="*/ 1567543 w 7881257"/>
              <a:gd name="connsiteY35" fmla="*/ 578469 h 1351355"/>
              <a:gd name="connsiteX36" fmla="*/ 1208314 w 7881257"/>
              <a:gd name="connsiteY36" fmla="*/ 643783 h 1351355"/>
              <a:gd name="connsiteX37" fmla="*/ 925286 w 7881257"/>
              <a:gd name="connsiteY37" fmla="*/ 643783 h 1351355"/>
              <a:gd name="connsiteX38" fmla="*/ 642257 w 7881257"/>
              <a:gd name="connsiteY38" fmla="*/ 698212 h 1351355"/>
              <a:gd name="connsiteX39" fmla="*/ 413657 w 7881257"/>
              <a:gd name="connsiteY39" fmla="*/ 796183 h 1351355"/>
              <a:gd name="connsiteX40" fmla="*/ 0 w 7881257"/>
              <a:gd name="connsiteY40" fmla="*/ 1024783 h 1351355"/>
              <a:gd name="connsiteX41" fmla="*/ 65314 w 7881257"/>
              <a:gd name="connsiteY41" fmla="*/ 404298 h 1351355"/>
              <a:gd name="connsiteX0" fmla="*/ 0 w 7903028"/>
              <a:gd name="connsiteY0" fmla="*/ 436955 h 1351355"/>
              <a:gd name="connsiteX1" fmla="*/ 315685 w 7903028"/>
              <a:gd name="connsiteY1" fmla="*/ 273669 h 1351355"/>
              <a:gd name="connsiteX2" fmla="*/ 674914 w 7903028"/>
              <a:gd name="connsiteY2" fmla="*/ 132155 h 1351355"/>
              <a:gd name="connsiteX3" fmla="*/ 1197428 w 7903028"/>
              <a:gd name="connsiteY3" fmla="*/ 45069 h 1351355"/>
              <a:gd name="connsiteX4" fmla="*/ 1491343 w 7903028"/>
              <a:gd name="connsiteY4" fmla="*/ 1526 h 1351355"/>
              <a:gd name="connsiteX5" fmla="*/ 1730829 w 7903028"/>
              <a:gd name="connsiteY5" fmla="*/ 1526 h 1351355"/>
              <a:gd name="connsiteX6" fmla="*/ 2046514 w 7903028"/>
              <a:gd name="connsiteY6" fmla="*/ 1526 h 1351355"/>
              <a:gd name="connsiteX7" fmla="*/ 2438400 w 7903028"/>
              <a:gd name="connsiteY7" fmla="*/ 88612 h 1351355"/>
              <a:gd name="connsiteX8" fmla="*/ 2732314 w 7903028"/>
              <a:gd name="connsiteY8" fmla="*/ 143040 h 1351355"/>
              <a:gd name="connsiteX9" fmla="*/ 3015342 w 7903028"/>
              <a:gd name="connsiteY9" fmla="*/ 164812 h 1351355"/>
              <a:gd name="connsiteX10" fmla="*/ 3233057 w 7903028"/>
              <a:gd name="connsiteY10" fmla="*/ 230126 h 1351355"/>
              <a:gd name="connsiteX11" fmla="*/ 3559628 w 7903028"/>
              <a:gd name="connsiteY11" fmla="*/ 415183 h 1351355"/>
              <a:gd name="connsiteX12" fmla="*/ 3940628 w 7903028"/>
              <a:gd name="connsiteY12" fmla="*/ 545812 h 1351355"/>
              <a:gd name="connsiteX13" fmla="*/ 4354285 w 7903028"/>
              <a:gd name="connsiteY13" fmla="*/ 665555 h 1351355"/>
              <a:gd name="connsiteX14" fmla="*/ 4626428 w 7903028"/>
              <a:gd name="connsiteY14" fmla="*/ 665555 h 1351355"/>
              <a:gd name="connsiteX15" fmla="*/ 4909457 w 7903028"/>
              <a:gd name="connsiteY15" fmla="*/ 676440 h 1351355"/>
              <a:gd name="connsiteX16" fmla="*/ 5214257 w 7903028"/>
              <a:gd name="connsiteY16" fmla="*/ 719984 h 1351355"/>
              <a:gd name="connsiteX17" fmla="*/ 5519057 w 7903028"/>
              <a:gd name="connsiteY17" fmla="*/ 741755 h 1351355"/>
              <a:gd name="connsiteX18" fmla="*/ 5856514 w 7903028"/>
              <a:gd name="connsiteY18" fmla="*/ 741755 h 1351355"/>
              <a:gd name="connsiteX19" fmla="*/ 6139543 w 7903028"/>
              <a:gd name="connsiteY19" fmla="*/ 741755 h 1351355"/>
              <a:gd name="connsiteX20" fmla="*/ 6498771 w 7903028"/>
              <a:gd name="connsiteY20" fmla="*/ 687326 h 1351355"/>
              <a:gd name="connsiteX21" fmla="*/ 6814457 w 7903028"/>
              <a:gd name="connsiteY21" fmla="*/ 578469 h 1351355"/>
              <a:gd name="connsiteX22" fmla="*/ 7097485 w 7903028"/>
              <a:gd name="connsiteY22" fmla="*/ 436955 h 1351355"/>
              <a:gd name="connsiteX23" fmla="*/ 7304314 w 7903028"/>
              <a:gd name="connsiteY23" fmla="*/ 306326 h 1351355"/>
              <a:gd name="connsiteX24" fmla="*/ 7598228 w 7903028"/>
              <a:gd name="connsiteY24" fmla="*/ 164812 h 1351355"/>
              <a:gd name="connsiteX25" fmla="*/ 7903028 w 7903028"/>
              <a:gd name="connsiteY25" fmla="*/ 12412 h 1351355"/>
              <a:gd name="connsiteX26" fmla="*/ 7903028 w 7903028"/>
              <a:gd name="connsiteY26" fmla="*/ 719983 h 1351355"/>
              <a:gd name="connsiteX27" fmla="*/ 7336972 w 7903028"/>
              <a:gd name="connsiteY27" fmla="*/ 1057440 h 1351355"/>
              <a:gd name="connsiteX28" fmla="*/ 6542314 w 7903028"/>
              <a:gd name="connsiteY28" fmla="*/ 1307812 h 1351355"/>
              <a:gd name="connsiteX29" fmla="*/ 5257800 w 7903028"/>
              <a:gd name="connsiteY29" fmla="*/ 1351355 h 1351355"/>
              <a:gd name="connsiteX30" fmla="*/ 4278085 w 7903028"/>
              <a:gd name="connsiteY30" fmla="*/ 1329583 h 1351355"/>
              <a:gd name="connsiteX31" fmla="*/ 3810000 w 7903028"/>
              <a:gd name="connsiteY31" fmla="*/ 1177183 h 1351355"/>
              <a:gd name="connsiteX32" fmla="*/ 3167743 w 7903028"/>
              <a:gd name="connsiteY32" fmla="*/ 839726 h 1351355"/>
              <a:gd name="connsiteX33" fmla="*/ 2503714 w 7903028"/>
              <a:gd name="connsiteY33" fmla="*/ 719983 h 1351355"/>
              <a:gd name="connsiteX34" fmla="*/ 2079171 w 7903028"/>
              <a:gd name="connsiteY34" fmla="*/ 600240 h 1351355"/>
              <a:gd name="connsiteX35" fmla="*/ 1589314 w 7903028"/>
              <a:gd name="connsiteY35" fmla="*/ 578469 h 1351355"/>
              <a:gd name="connsiteX36" fmla="*/ 1230085 w 7903028"/>
              <a:gd name="connsiteY36" fmla="*/ 643783 h 1351355"/>
              <a:gd name="connsiteX37" fmla="*/ 947057 w 7903028"/>
              <a:gd name="connsiteY37" fmla="*/ 643783 h 1351355"/>
              <a:gd name="connsiteX38" fmla="*/ 664028 w 7903028"/>
              <a:gd name="connsiteY38" fmla="*/ 698212 h 1351355"/>
              <a:gd name="connsiteX39" fmla="*/ 435428 w 7903028"/>
              <a:gd name="connsiteY39" fmla="*/ 796183 h 1351355"/>
              <a:gd name="connsiteX40" fmla="*/ 21771 w 7903028"/>
              <a:gd name="connsiteY40" fmla="*/ 1024783 h 1351355"/>
              <a:gd name="connsiteX41" fmla="*/ 0 w 7903028"/>
              <a:gd name="connsiteY41" fmla="*/ 436955 h 1351355"/>
              <a:gd name="connsiteX0" fmla="*/ 0 w 7903028"/>
              <a:gd name="connsiteY0" fmla="*/ 436955 h 1351355"/>
              <a:gd name="connsiteX1" fmla="*/ 315685 w 7903028"/>
              <a:gd name="connsiteY1" fmla="*/ 273669 h 1351355"/>
              <a:gd name="connsiteX2" fmla="*/ 674914 w 7903028"/>
              <a:gd name="connsiteY2" fmla="*/ 132155 h 1351355"/>
              <a:gd name="connsiteX3" fmla="*/ 1197428 w 7903028"/>
              <a:gd name="connsiteY3" fmla="*/ 45069 h 1351355"/>
              <a:gd name="connsiteX4" fmla="*/ 1491343 w 7903028"/>
              <a:gd name="connsiteY4" fmla="*/ 1526 h 1351355"/>
              <a:gd name="connsiteX5" fmla="*/ 1730829 w 7903028"/>
              <a:gd name="connsiteY5" fmla="*/ 1526 h 1351355"/>
              <a:gd name="connsiteX6" fmla="*/ 2046514 w 7903028"/>
              <a:gd name="connsiteY6" fmla="*/ 1526 h 1351355"/>
              <a:gd name="connsiteX7" fmla="*/ 2438400 w 7903028"/>
              <a:gd name="connsiteY7" fmla="*/ 88612 h 1351355"/>
              <a:gd name="connsiteX8" fmla="*/ 2732314 w 7903028"/>
              <a:gd name="connsiteY8" fmla="*/ 143040 h 1351355"/>
              <a:gd name="connsiteX9" fmla="*/ 3015342 w 7903028"/>
              <a:gd name="connsiteY9" fmla="*/ 164812 h 1351355"/>
              <a:gd name="connsiteX10" fmla="*/ 3233057 w 7903028"/>
              <a:gd name="connsiteY10" fmla="*/ 230126 h 1351355"/>
              <a:gd name="connsiteX11" fmla="*/ 3559628 w 7903028"/>
              <a:gd name="connsiteY11" fmla="*/ 415183 h 1351355"/>
              <a:gd name="connsiteX12" fmla="*/ 3940628 w 7903028"/>
              <a:gd name="connsiteY12" fmla="*/ 545812 h 1351355"/>
              <a:gd name="connsiteX13" fmla="*/ 4354285 w 7903028"/>
              <a:gd name="connsiteY13" fmla="*/ 665555 h 1351355"/>
              <a:gd name="connsiteX14" fmla="*/ 4626428 w 7903028"/>
              <a:gd name="connsiteY14" fmla="*/ 665555 h 1351355"/>
              <a:gd name="connsiteX15" fmla="*/ 4909457 w 7903028"/>
              <a:gd name="connsiteY15" fmla="*/ 676440 h 1351355"/>
              <a:gd name="connsiteX16" fmla="*/ 5214257 w 7903028"/>
              <a:gd name="connsiteY16" fmla="*/ 719984 h 1351355"/>
              <a:gd name="connsiteX17" fmla="*/ 5519057 w 7903028"/>
              <a:gd name="connsiteY17" fmla="*/ 741755 h 1351355"/>
              <a:gd name="connsiteX18" fmla="*/ 5856514 w 7903028"/>
              <a:gd name="connsiteY18" fmla="*/ 741755 h 1351355"/>
              <a:gd name="connsiteX19" fmla="*/ 6139543 w 7903028"/>
              <a:gd name="connsiteY19" fmla="*/ 741755 h 1351355"/>
              <a:gd name="connsiteX20" fmla="*/ 6498771 w 7903028"/>
              <a:gd name="connsiteY20" fmla="*/ 687326 h 1351355"/>
              <a:gd name="connsiteX21" fmla="*/ 6814457 w 7903028"/>
              <a:gd name="connsiteY21" fmla="*/ 578469 h 1351355"/>
              <a:gd name="connsiteX22" fmla="*/ 7097485 w 7903028"/>
              <a:gd name="connsiteY22" fmla="*/ 436955 h 1351355"/>
              <a:gd name="connsiteX23" fmla="*/ 7304314 w 7903028"/>
              <a:gd name="connsiteY23" fmla="*/ 306326 h 1351355"/>
              <a:gd name="connsiteX24" fmla="*/ 7598228 w 7903028"/>
              <a:gd name="connsiteY24" fmla="*/ 164812 h 1351355"/>
              <a:gd name="connsiteX25" fmla="*/ 7903028 w 7903028"/>
              <a:gd name="connsiteY25" fmla="*/ 12412 h 1351355"/>
              <a:gd name="connsiteX26" fmla="*/ 7903028 w 7903028"/>
              <a:gd name="connsiteY26" fmla="*/ 719983 h 1351355"/>
              <a:gd name="connsiteX27" fmla="*/ 7336972 w 7903028"/>
              <a:gd name="connsiteY27" fmla="*/ 1057440 h 1351355"/>
              <a:gd name="connsiteX28" fmla="*/ 6542314 w 7903028"/>
              <a:gd name="connsiteY28" fmla="*/ 1307812 h 1351355"/>
              <a:gd name="connsiteX29" fmla="*/ 5257800 w 7903028"/>
              <a:gd name="connsiteY29" fmla="*/ 1351355 h 1351355"/>
              <a:gd name="connsiteX30" fmla="*/ 4278085 w 7903028"/>
              <a:gd name="connsiteY30" fmla="*/ 1329583 h 1351355"/>
              <a:gd name="connsiteX31" fmla="*/ 3810000 w 7903028"/>
              <a:gd name="connsiteY31" fmla="*/ 1177183 h 1351355"/>
              <a:gd name="connsiteX32" fmla="*/ 3167743 w 7903028"/>
              <a:gd name="connsiteY32" fmla="*/ 839726 h 1351355"/>
              <a:gd name="connsiteX33" fmla="*/ 2667000 w 7903028"/>
              <a:gd name="connsiteY33" fmla="*/ 676440 h 1351355"/>
              <a:gd name="connsiteX34" fmla="*/ 2079171 w 7903028"/>
              <a:gd name="connsiteY34" fmla="*/ 600240 h 1351355"/>
              <a:gd name="connsiteX35" fmla="*/ 1589314 w 7903028"/>
              <a:gd name="connsiteY35" fmla="*/ 578469 h 1351355"/>
              <a:gd name="connsiteX36" fmla="*/ 1230085 w 7903028"/>
              <a:gd name="connsiteY36" fmla="*/ 643783 h 1351355"/>
              <a:gd name="connsiteX37" fmla="*/ 947057 w 7903028"/>
              <a:gd name="connsiteY37" fmla="*/ 643783 h 1351355"/>
              <a:gd name="connsiteX38" fmla="*/ 664028 w 7903028"/>
              <a:gd name="connsiteY38" fmla="*/ 698212 h 1351355"/>
              <a:gd name="connsiteX39" fmla="*/ 435428 w 7903028"/>
              <a:gd name="connsiteY39" fmla="*/ 796183 h 1351355"/>
              <a:gd name="connsiteX40" fmla="*/ 21771 w 7903028"/>
              <a:gd name="connsiteY40" fmla="*/ 1024783 h 1351355"/>
              <a:gd name="connsiteX41" fmla="*/ 0 w 7903028"/>
              <a:gd name="connsiteY41" fmla="*/ 436955 h 1351355"/>
              <a:gd name="connsiteX0" fmla="*/ 0 w 7903028"/>
              <a:gd name="connsiteY0" fmla="*/ 436955 h 1351355"/>
              <a:gd name="connsiteX1" fmla="*/ 315685 w 7903028"/>
              <a:gd name="connsiteY1" fmla="*/ 273669 h 1351355"/>
              <a:gd name="connsiteX2" fmla="*/ 674914 w 7903028"/>
              <a:gd name="connsiteY2" fmla="*/ 132155 h 1351355"/>
              <a:gd name="connsiteX3" fmla="*/ 1197428 w 7903028"/>
              <a:gd name="connsiteY3" fmla="*/ 45069 h 1351355"/>
              <a:gd name="connsiteX4" fmla="*/ 1491343 w 7903028"/>
              <a:gd name="connsiteY4" fmla="*/ 1526 h 1351355"/>
              <a:gd name="connsiteX5" fmla="*/ 1730829 w 7903028"/>
              <a:gd name="connsiteY5" fmla="*/ 1526 h 1351355"/>
              <a:gd name="connsiteX6" fmla="*/ 2046514 w 7903028"/>
              <a:gd name="connsiteY6" fmla="*/ 1526 h 1351355"/>
              <a:gd name="connsiteX7" fmla="*/ 2438400 w 7903028"/>
              <a:gd name="connsiteY7" fmla="*/ 88612 h 1351355"/>
              <a:gd name="connsiteX8" fmla="*/ 2732314 w 7903028"/>
              <a:gd name="connsiteY8" fmla="*/ 143040 h 1351355"/>
              <a:gd name="connsiteX9" fmla="*/ 3015342 w 7903028"/>
              <a:gd name="connsiteY9" fmla="*/ 164812 h 1351355"/>
              <a:gd name="connsiteX10" fmla="*/ 3233057 w 7903028"/>
              <a:gd name="connsiteY10" fmla="*/ 230126 h 1351355"/>
              <a:gd name="connsiteX11" fmla="*/ 3559628 w 7903028"/>
              <a:gd name="connsiteY11" fmla="*/ 415183 h 1351355"/>
              <a:gd name="connsiteX12" fmla="*/ 3940628 w 7903028"/>
              <a:gd name="connsiteY12" fmla="*/ 545812 h 1351355"/>
              <a:gd name="connsiteX13" fmla="*/ 4354285 w 7903028"/>
              <a:gd name="connsiteY13" fmla="*/ 665555 h 1351355"/>
              <a:gd name="connsiteX14" fmla="*/ 4626428 w 7903028"/>
              <a:gd name="connsiteY14" fmla="*/ 665555 h 1351355"/>
              <a:gd name="connsiteX15" fmla="*/ 4909457 w 7903028"/>
              <a:gd name="connsiteY15" fmla="*/ 676440 h 1351355"/>
              <a:gd name="connsiteX16" fmla="*/ 5214257 w 7903028"/>
              <a:gd name="connsiteY16" fmla="*/ 719984 h 1351355"/>
              <a:gd name="connsiteX17" fmla="*/ 5519057 w 7903028"/>
              <a:gd name="connsiteY17" fmla="*/ 741755 h 1351355"/>
              <a:gd name="connsiteX18" fmla="*/ 5856514 w 7903028"/>
              <a:gd name="connsiteY18" fmla="*/ 741755 h 1351355"/>
              <a:gd name="connsiteX19" fmla="*/ 6139543 w 7903028"/>
              <a:gd name="connsiteY19" fmla="*/ 741755 h 1351355"/>
              <a:gd name="connsiteX20" fmla="*/ 6498771 w 7903028"/>
              <a:gd name="connsiteY20" fmla="*/ 687326 h 1351355"/>
              <a:gd name="connsiteX21" fmla="*/ 6814457 w 7903028"/>
              <a:gd name="connsiteY21" fmla="*/ 578469 h 1351355"/>
              <a:gd name="connsiteX22" fmla="*/ 7097485 w 7903028"/>
              <a:gd name="connsiteY22" fmla="*/ 436955 h 1351355"/>
              <a:gd name="connsiteX23" fmla="*/ 7304314 w 7903028"/>
              <a:gd name="connsiteY23" fmla="*/ 306326 h 1351355"/>
              <a:gd name="connsiteX24" fmla="*/ 7598228 w 7903028"/>
              <a:gd name="connsiteY24" fmla="*/ 164812 h 1351355"/>
              <a:gd name="connsiteX25" fmla="*/ 7903028 w 7903028"/>
              <a:gd name="connsiteY25" fmla="*/ 12412 h 1351355"/>
              <a:gd name="connsiteX26" fmla="*/ 7903028 w 7903028"/>
              <a:gd name="connsiteY26" fmla="*/ 719983 h 1351355"/>
              <a:gd name="connsiteX27" fmla="*/ 7336972 w 7903028"/>
              <a:gd name="connsiteY27" fmla="*/ 1057440 h 1351355"/>
              <a:gd name="connsiteX28" fmla="*/ 6542314 w 7903028"/>
              <a:gd name="connsiteY28" fmla="*/ 1307812 h 1351355"/>
              <a:gd name="connsiteX29" fmla="*/ 5257800 w 7903028"/>
              <a:gd name="connsiteY29" fmla="*/ 1351355 h 1351355"/>
              <a:gd name="connsiteX30" fmla="*/ 4278085 w 7903028"/>
              <a:gd name="connsiteY30" fmla="*/ 1329583 h 1351355"/>
              <a:gd name="connsiteX31" fmla="*/ 3810000 w 7903028"/>
              <a:gd name="connsiteY31" fmla="*/ 1177183 h 1351355"/>
              <a:gd name="connsiteX32" fmla="*/ 3309257 w 7903028"/>
              <a:gd name="connsiteY32" fmla="*/ 905040 h 1351355"/>
              <a:gd name="connsiteX33" fmla="*/ 2667000 w 7903028"/>
              <a:gd name="connsiteY33" fmla="*/ 676440 h 1351355"/>
              <a:gd name="connsiteX34" fmla="*/ 2079171 w 7903028"/>
              <a:gd name="connsiteY34" fmla="*/ 600240 h 1351355"/>
              <a:gd name="connsiteX35" fmla="*/ 1589314 w 7903028"/>
              <a:gd name="connsiteY35" fmla="*/ 578469 h 1351355"/>
              <a:gd name="connsiteX36" fmla="*/ 1230085 w 7903028"/>
              <a:gd name="connsiteY36" fmla="*/ 643783 h 1351355"/>
              <a:gd name="connsiteX37" fmla="*/ 947057 w 7903028"/>
              <a:gd name="connsiteY37" fmla="*/ 643783 h 1351355"/>
              <a:gd name="connsiteX38" fmla="*/ 664028 w 7903028"/>
              <a:gd name="connsiteY38" fmla="*/ 698212 h 1351355"/>
              <a:gd name="connsiteX39" fmla="*/ 435428 w 7903028"/>
              <a:gd name="connsiteY39" fmla="*/ 796183 h 1351355"/>
              <a:gd name="connsiteX40" fmla="*/ 21771 w 7903028"/>
              <a:gd name="connsiteY40" fmla="*/ 1024783 h 1351355"/>
              <a:gd name="connsiteX41" fmla="*/ 0 w 7903028"/>
              <a:gd name="connsiteY41" fmla="*/ 436955 h 1351355"/>
              <a:gd name="connsiteX0" fmla="*/ 0 w 7903028"/>
              <a:gd name="connsiteY0" fmla="*/ 436955 h 1351355"/>
              <a:gd name="connsiteX1" fmla="*/ 315685 w 7903028"/>
              <a:gd name="connsiteY1" fmla="*/ 273669 h 1351355"/>
              <a:gd name="connsiteX2" fmla="*/ 674914 w 7903028"/>
              <a:gd name="connsiteY2" fmla="*/ 132155 h 1351355"/>
              <a:gd name="connsiteX3" fmla="*/ 1197428 w 7903028"/>
              <a:gd name="connsiteY3" fmla="*/ 45069 h 1351355"/>
              <a:gd name="connsiteX4" fmla="*/ 1491343 w 7903028"/>
              <a:gd name="connsiteY4" fmla="*/ 1526 h 1351355"/>
              <a:gd name="connsiteX5" fmla="*/ 1730829 w 7903028"/>
              <a:gd name="connsiteY5" fmla="*/ 1526 h 1351355"/>
              <a:gd name="connsiteX6" fmla="*/ 2046514 w 7903028"/>
              <a:gd name="connsiteY6" fmla="*/ 1526 h 1351355"/>
              <a:gd name="connsiteX7" fmla="*/ 2438400 w 7903028"/>
              <a:gd name="connsiteY7" fmla="*/ 88612 h 1351355"/>
              <a:gd name="connsiteX8" fmla="*/ 2732314 w 7903028"/>
              <a:gd name="connsiteY8" fmla="*/ 143040 h 1351355"/>
              <a:gd name="connsiteX9" fmla="*/ 3015342 w 7903028"/>
              <a:gd name="connsiteY9" fmla="*/ 164812 h 1351355"/>
              <a:gd name="connsiteX10" fmla="*/ 3287486 w 7903028"/>
              <a:gd name="connsiteY10" fmla="*/ 273669 h 1351355"/>
              <a:gd name="connsiteX11" fmla="*/ 3559628 w 7903028"/>
              <a:gd name="connsiteY11" fmla="*/ 415183 h 1351355"/>
              <a:gd name="connsiteX12" fmla="*/ 3940628 w 7903028"/>
              <a:gd name="connsiteY12" fmla="*/ 545812 h 1351355"/>
              <a:gd name="connsiteX13" fmla="*/ 4354285 w 7903028"/>
              <a:gd name="connsiteY13" fmla="*/ 665555 h 1351355"/>
              <a:gd name="connsiteX14" fmla="*/ 4626428 w 7903028"/>
              <a:gd name="connsiteY14" fmla="*/ 665555 h 1351355"/>
              <a:gd name="connsiteX15" fmla="*/ 4909457 w 7903028"/>
              <a:gd name="connsiteY15" fmla="*/ 676440 h 1351355"/>
              <a:gd name="connsiteX16" fmla="*/ 5214257 w 7903028"/>
              <a:gd name="connsiteY16" fmla="*/ 719984 h 1351355"/>
              <a:gd name="connsiteX17" fmla="*/ 5519057 w 7903028"/>
              <a:gd name="connsiteY17" fmla="*/ 741755 h 1351355"/>
              <a:gd name="connsiteX18" fmla="*/ 5856514 w 7903028"/>
              <a:gd name="connsiteY18" fmla="*/ 741755 h 1351355"/>
              <a:gd name="connsiteX19" fmla="*/ 6139543 w 7903028"/>
              <a:gd name="connsiteY19" fmla="*/ 741755 h 1351355"/>
              <a:gd name="connsiteX20" fmla="*/ 6498771 w 7903028"/>
              <a:gd name="connsiteY20" fmla="*/ 687326 h 1351355"/>
              <a:gd name="connsiteX21" fmla="*/ 6814457 w 7903028"/>
              <a:gd name="connsiteY21" fmla="*/ 578469 h 1351355"/>
              <a:gd name="connsiteX22" fmla="*/ 7097485 w 7903028"/>
              <a:gd name="connsiteY22" fmla="*/ 436955 h 1351355"/>
              <a:gd name="connsiteX23" fmla="*/ 7304314 w 7903028"/>
              <a:gd name="connsiteY23" fmla="*/ 306326 h 1351355"/>
              <a:gd name="connsiteX24" fmla="*/ 7598228 w 7903028"/>
              <a:gd name="connsiteY24" fmla="*/ 164812 h 1351355"/>
              <a:gd name="connsiteX25" fmla="*/ 7903028 w 7903028"/>
              <a:gd name="connsiteY25" fmla="*/ 12412 h 1351355"/>
              <a:gd name="connsiteX26" fmla="*/ 7903028 w 7903028"/>
              <a:gd name="connsiteY26" fmla="*/ 719983 h 1351355"/>
              <a:gd name="connsiteX27" fmla="*/ 7336972 w 7903028"/>
              <a:gd name="connsiteY27" fmla="*/ 1057440 h 1351355"/>
              <a:gd name="connsiteX28" fmla="*/ 6542314 w 7903028"/>
              <a:gd name="connsiteY28" fmla="*/ 1307812 h 1351355"/>
              <a:gd name="connsiteX29" fmla="*/ 5257800 w 7903028"/>
              <a:gd name="connsiteY29" fmla="*/ 1351355 h 1351355"/>
              <a:gd name="connsiteX30" fmla="*/ 4278085 w 7903028"/>
              <a:gd name="connsiteY30" fmla="*/ 1329583 h 1351355"/>
              <a:gd name="connsiteX31" fmla="*/ 3810000 w 7903028"/>
              <a:gd name="connsiteY31" fmla="*/ 1177183 h 1351355"/>
              <a:gd name="connsiteX32" fmla="*/ 3309257 w 7903028"/>
              <a:gd name="connsiteY32" fmla="*/ 905040 h 1351355"/>
              <a:gd name="connsiteX33" fmla="*/ 2667000 w 7903028"/>
              <a:gd name="connsiteY33" fmla="*/ 676440 h 1351355"/>
              <a:gd name="connsiteX34" fmla="*/ 2079171 w 7903028"/>
              <a:gd name="connsiteY34" fmla="*/ 600240 h 1351355"/>
              <a:gd name="connsiteX35" fmla="*/ 1589314 w 7903028"/>
              <a:gd name="connsiteY35" fmla="*/ 578469 h 1351355"/>
              <a:gd name="connsiteX36" fmla="*/ 1230085 w 7903028"/>
              <a:gd name="connsiteY36" fmla="*/ 643783 h 1351355"/>
              <a:gd name="connsiteX37" fmla="*/ 947057 w 7903028"/>
              <a:gd name="connsiteY37" fmla="*/ 643783 h 1351355"/>
              <a:gd name="connsiteX38" fmla="*/ 664028 w 7903028"/>
              <a:gd name="connsiteY38" fmla="*/ 698212 h 1351355"/>
              <a:gd name="connsiteX39" fmla="*/ 435428 w 7903028"/>
              <a:gd name="connsiteY39" fmla="*/ 796183 h 1351355"/>
              <a:gd name="connsiteX40" fmla="*/ 21771 w 7903028"/>
              <a:gd name="connsiteY40" fmla="*/ 1024783 h 1351355"/>
              <a:gd name="connsiteX41" fmla="*/ 0 w 7903028"/>
              <a:gd name="connsiteY41" fmla="*/ 436955 h 1351355"/>
              <a:gd name="connsiteX0" fmla="*/ 0 w 7903028"/>
              <a:gd name="connsiteY0" fmla="*/ 436955 h 1351355"/>
              <a:gd name="connsiteX1" fmla="*/ 315685 w 7903028"/>
              <a:gd name="connsiteY1" fmla="*/ 273669 h 1351355"/>
              <a:gd name="connsiteX2" fmla="*/ 674914 w 7903028"/>
              <a:gd name="connsiteY2" fmla="*/ 132155 h 1351355"/>
              <a:gd name="connsiteX3" fmla="*/ 1197428 w 7903028"/>
              <a:gd name="connsiteY3" fmla="*/ 45069 h 1351355"/>
              <a:gd name="connsiteX4" fmla="*/ 1491343 w 7903028"/>
              <a:gd name="connsiteY4" fmla="*/ 1526 h 1351355"/>
              <a:gd name="connsiteX5" fmla="*/ 1730829 w 7903028"/>
              <a:gd name="connsiteY5" fmla="*/ 1526 h 1351355"/>
              <a:gd name="connsiteX6" fmla="*/ 2046514 w 7903028"/>
              <a:gd name="connsiteY6" fmla="*/ 1526 h 1351355"/>
              <a:gd name="connsiteX7" fmla="*/ 2438400 w 7903028"/>
              <a:gd name="connsiteY7" fmla="*/ 88612 h 1351355"/>
              <a:gd name="connsiteX8" fmla="*/ 2732314 w 7903028"/>
              <a:gd name="connsiteY8" fmla="*/ 143040 h 1351355"/>
              <a:gd name="connsiteX9" fmla="*/ 3287486 w 7903028"/>
              <a:gd name="connsiteY9" fmla="*/ 273669 h 1351355"/>
              <a:gd name="connsiteX10" fmla="*/ 3559628 w 7903028"/>
              <a:gd name="connsiteY10" fmla="*/ 415183 h 1351355"/>
              <a:gd name="connsiteX11" fmla="*/ 3940628 w 7903028"/>
              <a:gd name="connsiteY11" fmla="*/ 545812 h 1351355"/>
              <a:gd name="connsiteX12" fmla="*/ 4354285 w 7903028"/>
              <a:gd name="connsiteY12" fmla="*/ 665555 h 1351355"/>
              <a:gd name="connsiteX13" fmla="*/ 4626428 w 7903028"/>
              <a:gd name="connsiteY13" fmla="*/ 665555 h 1351355"/>
              <a:gd name="connsiteX14" fmla="*/ 4909457 w 7903028"/>
              <a:gd name="connsiteY14" fmla="*/ 676440 h 1351355"/>
              <a:gd name="connsiteX15" fmla="*/ 5214257 w 7903028"/>
              <a:gd name="connsiteY15" fmla="*/ 719984 h 1351355"/>
              <a:gd name="connsiteX16" fmla="*/ 5519057 w 7903028"/>
              <a:gd name="connsiteY16" fmla="*/ 741755 h 1351355"/>
              <a:gd name="connsiteX17" fmla="*/ 5856514 w 7903028"/>
              <a:gd name="connsiteY17" fmla="*/ 741755 h 1351355"/>
              <a:gd name="connsiteX18" fmla="*/ 6139543 w 7903028"/>
              <a:gd name="connsiteY18" fmla="*/ 741755 h 1351355"/>
              <a:gd name="connsiteX19" fmla="*/ 6498771 w 7903028"/>
              <a:gd name="connsiteY19" fmla="*/ 687326 h 1351355"/>
              <a:gd name="connsiteX20" fmla="*/ 6814457 w 7903028"/>
              <a:gd name="connsiteY20" fmla="*/ 578469 h 1351355"/>
              <a:gd name="connsiteX21" fmla="*/ 7097485 w 7903028"/>
              <a:gd name="connsiteY21" fmla="*/ 436955 h 1351355"/>
              <a:gd name="connsiteX22" fmla="*/ 7304314 w 7903028"/>
              <a:gd name="connsiteY22" fmla="*/ 306326 h 1351355"/>
              <a:gd name="connsiteX23" fmla="*/ 7598228 w 7903028"/>
              <a:gd name="connsiteY23" fmla="*/ 164812 h 1351355"/>
              <a:gd name="connsiteX24" fmla="*/ 7903028 w 7903028"/>
              <a:gd name="connsiteY24" fmla="*/ 12412 h 1351355"/>
              <a:gd name="connsiteX25" fmla="*/ 7903028 w 7903028"/>
              <a:gd name="connsiteY25" fmla="*/ 719983 h 1351355"/>
              <a:gd name="connsiteX26" fmla="*/ 7336972 w 7903028"/>
              <a:gd name="connsiteY26" fmla="*/ 1057440 h 1351355"/>
              <a:gd name="connsiteX27" fmla="*/ 6542314 w 7903028"/>
              <a:gd name="connsiteY27" fmla="*/ 1307812 h 1351355"/>
              <a:gd name="connsiteX28" fmla="*/ 5257800 w 7903028"/>
              <a:gd name="connsiteY28" fmla="*/ 1351355 h 1351355"/>
              <a:gd name="connsiteX29" fmla="*/ 4278085 w 7903028"/>
              <a:gd name="connsiteY29" fmla="*/ 1329583 h 1351355"/>
              <a:gd name="connsiteX30" fmla="*/ 3810000 w 7903028"/>
              <a:gd name="connsiteY30" fmla="*/ 1177183 h 1351355"/>
              <a:gd name="connsiteX31" fmla="*/ 3309257 w 7903028"/>
              <a:gd name="connsiteY31" fmla="*/ 905040 h 1351355"/>
              <a:gd name="connsiteX32" fmla="*/ 2667000 w 7903028"/>
              <a:gd name="connsiteY32" fmla="*/ 676440 h 1351355"/>
              <a:gd name="connsiteX33" fmla="*/ 2079171 w 7903028"/>
              <a:gd name="connsiteY33" fmla="*/ 600240 h 1351355"/>
              <a:gd name="connsiteX34" fmla="*/ 1589314 w 7903028"/>
              <a:gd name="connsiteY34" fmla="*/ 578469 h 1351355"/>
              <a:gd name="connsiteX35" fmla="*/ 1230085 w 7903028"/>
              <a:gd name="connsiteY35" fmla="*/ 643783 h 1351355"/>
              <a:gd name="connsiteX36" fmla="*/ 947057 w 7903028"/>
              <a:gd name="connsiteY36" fmla="*/ 643783 h 1351355"/>
              <a:gd name="connsiteX37" fmla="*/ 664028 w 7903028"/>
              <a:gd name="connsiteY37" fmla="*/ 698212 h 1351355"/>
              <a:gd name="connsiteX38" fmla="*/ 435428 w 7903028"/>
              <a:gd name="connsiteY38" fmla="*/ 796183 h 1351355"/>
              <a:gd name="connsiteX39" fmla="*/ 21771 w 7903028"/>
              <a:gd name="connsiteY39" fmla="*/ 1024783 h 1351355"/>
              <a:gd name="connsiteX40" fmla="*/ 0 w 7903028"/>
              <a:gd name="connsiteY40" fmla="*/ 436955 h 1351355"/>
              <a:gd name="connsiteX0" fmla="*/ 0 w 7903028"/>
              <a:gd name="connsiteY0" fmla="*/ 436955 h 1351355"/>
              <a:gd name="connsiteX1" fmla="*/ 315685 w 7903028"/>
              <a:gd name="connsiteY1" fmla="*/ 273669 h 1351355"/>
              <a:gd name="connsiteX2" fmla="*/ 674914 w 7903028"/>
              <a:gd name="connsiteY2" fmla="*/ 132155 h 1351355"/>
              <a:gd name="connsiteX3" fmla="*/ 1197428 w 7903028"/>
              <a:gd name="connsiteY3" fmla="*/ 45069 h 1351355"/>
              <a:gd name="connsiteX4" fmla="*/ 1491343 w 7903028"/>
              <a:gd name="connsiteY4" fmla="*/ 1526 h 1351355"/>
              <a:gd name="connsiteX5" fmla="*/ 1730829 w 7903028"/>
              <a:gd name="connsiteY5" fmla="*/ 1526 h 1351355"/>
              <a:gd name="connsiteX6" fmla="*/ 2046514 w 7903028"/>
              <a:gd name="connsiteY6" fmla="*/ 1526 h 1351355"/>
              <a:gd name="connsiteX7" fmla="*/ 2438400 w 7903028"/>
              <a:gd name="connsiteY7" fmla="*/ 88612 h 1351355"/>
              <a:gd name="connsiteX8" fmla="*/ 2873828 w 7903028"/>
              <a:gd name="connsiteY8" fmla="*/ 132154 h 1351355"/>
              <a:gd name="connsiteX9" fmla="*/ 3287486 w 7903028"/>
              <a:gd name="connsiteY9" fmla="*/ 273669 h 1351355"/>
              <a:gd name="connsiteX10" fmla="*/ 3559628 w 7903028"/>
              <a:gd name="connsiteY10" fmla="*/ 415183 h 1351355"/>
              <a:gd name="connsiteX11" fmla="*/ 3940628 w 7903028"/>
              <a:gd name="connsiteY11" fmla="*/ 545812 h 1351355"/>
              <a:gd name="connsiteX12" fmla="*/ 4354285 w 7903028"/>
              <a:gd name="connsiteY12" fmla="*/ 665555 h 1351355"/>
              <a:gd name="connsiteX13" fmla="*/ 4626428 w 7903028"/>
              <a:gd name="connsiteY13" fmla="*/ 665555 h 1351355"/>
              <a:gd name="connsiteX14" fmla="*/ 4909457 w 7903028"/>
              <a:gd name="connsiteY14" fmla="*/ 676440 h 1351355"/>
              <a:gd name="connsiteX15" fmla="*/ 5214257 w 7903028"/>
              <a:gd name="connsiteY15" fmla="*/ 719984 h 1351355"/>
              <a:gd name="connsiteX16" fmla="*/ 5519057 w 7903028"/>
              <a:gd name="connsiteY16" fmla="*/ 741755 h 1351355"/>
              <a:gd name="connsiteX17" fmla="*/ 5856514 w 7903028"/>
              <a:gd name="connsiteY17" fmla="*/ 741755 h 1351355"/>
              <a:gd name="connsiteX18" fmla="*/ 6139543 w 7903028"/>
              <a:gd name="connsiteY18" fmla="*/ 741755 h 1351355"/>
              <a:gd name="connsiteX19" fmla="*/ 6498771 w 7903028"/>
              <a:gd name="connsiteY19" fmla="*/ 687326 h 1351355"/>
              <a:gd name="connsiteX20" fmla="*/ 6814457 w 7903028"/>
              <a:gd name="connsiteY20" fmla="*/ 578469 h 1351355"/>
              <a:gd name="connsiteX21" fmla="*/ 7097485 w 7903028"/>
              <a:gd name="connsiteY21" fmla="*/ 436955 h 1351355"/>
              <a:gd name="connsiteX22" fmla="*/ 7304314 w 7903028"/>
              <a:gd name="connsiteY22" fmla="*/ 306326 h 1351355"/>
              <a:gd name="connsiteX23" fmla="*/ 7598228 w 7903028"/>
              <a:gd name="connsiteY23" fmla="*/ 164812 h 1351355"/>
              <a:gd name="connsiteX24" fmla="*/ 7903028 w 7903028"/>
              <a:gd name="connsiteY24" fmla="*/ 12412 h 1351355"/>
              <a:gd name="connsiteX25" fmla="*/ 7903028 w 7903028"/>
              <a:gd name="connsiteY25" fmla="*/ 719983 h 1351355"/>
              <a:gd name="connsiteX26" fmla="*/ 7336972 w 7903028"/>
              <a:gd name="connsiteY26" fmla="*/ 1057440 h 1351355"/>
              <a:gd name="connsiteX27" fmla="*/ 6542314 w 7903028"/>
              <a:gd name="connsiteY27" fmla="*/ 1307812 h 1351355"/>
              <a:gd name="connsiteX28" fmla="*/ 5257800 w 7903028"/>
              <a:gd name="connsiteY28" fmla="*/ 1351355 h 1351355"/>
              <a:gd name="connsiteX29" fmla="*/ 4278085 w 7903028"/>
              <a:gd name="connsiteY29" fmla="*/ 1329583 h 1351355"/>
              <a:gd name="connsiteX30" fmla="*/ 3810000 w 7903028"/>
              <a:gd name="connsiteY30" fmla="*/ 1177183 h 1351355"/>
              <a:gd name="connsiteX31" fmla="*/ 3309257 w 7903028"/>
              <a:gd name="connsiteY31" fmla="*/ 905040 h 1351355"/>
              <a:gd name="connsiteX32" fmla="*/ 2667000 w 7903028"/>
              <a:gd name="connsiteY32" fmla="*/ 676440 h 1351355"/>
              <a:gd name="connsiteX33" fmla="*/ 2079171 w 7903028"/>
              <a:gd name="connsiteY33" fmla="*/ 600240 h 1351355"/>
              <a:gd name="connsiteX34" fmla="*/ 1589314 w 7903028"/>
              <a:gd name="connsiteY34" fmla="*/ 578469 h 1351355"/>
              <a:gd name="connsiteX35" fmla="*/ 1230085 w 7903028"/>
              <a:gd name="connsiteY35" fmla="*/ 643783 h 1351355"/>
              <a:gd name="connsiteX36" fmla="*/ 947057 w 7903028"/>
              <a:gd name="connsiteY36" fmla="*/ 643783 h 1351355"/>
              <a:gd name="connsiteX37" fmla="*/ 664028 w 7903028"/>
              <a:gd name="connsiteY37" fmla="*/ 698212 h 1351355"/>
              <a:gd name="connsiteX38" fmla="*/ 435428 w 7903028"/>
              <a:gd name="connsiteY38" fmla="*/ 796183 h 1351355"/>
              <a:gd name="connsiteX39" fmla="*/ 21771 w 7903028"/>
              <a:gd name="connsiteY39" fmla="*/ 1024783 h 1351355"/>
              <a:gd name="connsiteX40" fmla="*/ 0 w 7903028"/>
              <a:gd name="connsiteY40" fmla="*/ 436955 h 1351355"/>
              <a:gd name="connsiteX0" fmla="*/ 0 w 7903028"/>
              <a:gd name="connsiteY0" fmla="*/ 436955 h 1351355"/>
              <a:gd name="connsiteX1" fmla="*/ 315685 w 7903028"/>
              <a:gd name="connsiteY1" fmla="*/ 273669 h 1351355"/>
              <a:gd name="connsiteX2" fmla="*/ 674914 w 7903028"/>
              <a:gd name="connsiteY2" fmla="*/ 132155 h 1351355"/>
              <a:gd name="connsiteX3" fmla="*/ 1197428 w 7903028"/>
              <a:gd name="connsiteY3" fmla="*/ 45069 h 1351355"/>
              <a:gd name="connsiteX4" fmla="*/ 1491343 w 7903028"/>
              <a:gd name="connsiteY4" fmla="*/ 1526 h 1351355"/>
              <a:gd name="connsiteX5" fmla="*/ 1730829 w 7903028"/>
              <a:gd name="connsiteY5" fmla="*/ 1526 h 1351355"/>
              <a:gd name="connsiteX6" fmla="*/ 2046514 w 7903028"/>
              <a:gd name="connsiteY6" fmla="*/ 1526 h 1351355"/>
              <a:gd name="connsiteX7" fmla="*/ 2514600 w 7903028"/>
              <a:gd name="connsiteY7" fmla="*/ 55955 h 1351355"/>
              <a:gd name="connsiteX8" fmla="*/ 2873828 w 7903028"/>
              <a:gd name="connsiteY8" fmla="*/ 132154 h 1351355"/>
              <a:gd name="connsiteX9" fmla="*/ 3287486 w 7903028"/>
              <a:gd name="connsiteY9" fmla="*/ 273669 h 1351355"/>
              <a:gd name="connsiteX10" fmla="*/ 3559628 w 7903028"/>
              <a:gd name="connsiteY10" fmla="*/ 415183 h 1351355"/>
              <a:gd name="connsiteX11" fmla="*/ 3940628 w 7903028"/>
              <a:gd name="connsiteY11" fmla="*/ 545812 h 1351355"/>
              <a:gd name="connsiteX12" fmla="*/ 4354285 w 7903028"/>
              <a:gd name="connsiteY12" fmla="*/ 665555 h 1351355"/>
              <a:gd name="connsiteX13" fmla="*/ 4626428 w 7903028"/>
              <a:gd name="connsiteY13" fmla="*/ 665555 h 1351355"/>
              <a:gd name="connsiteX14" fmla="*/ 4909457 w 7903028"/>
              <a:gd name="connsiteY14" fmla="*/ 676440 h 1351355"/>
              <a:gd name="connsiteX15" fmla="*/ 5214257 w 7903028"/>
              <a:gd name="connsiteY15" fmla="*/ 719984 h 1351355"/>
              <a:gd name="connsiteX16" fmla="*/ 5519057 w 7903028"/>
              <a:gd name="connsiteY16" fmla="*/ 741755 h 1351355"/>
              <a:gd name="connsiteX17" fmla="*/ 5856514 w 7903028"/>
              <a:gd name="connsiteY17" fmla="*/ 741755 h 1351355"/>
              <a:gd name="connsiteX18" fmla="*/ 6139543 w 7903028"/>
              <a:gd name="connsiteY18" fmla="*/ 741755 h 1351355"/>
              <a:gd name="connsiteX19" fmla="*/ 6498771 w 7903028"/>
              <a:gd name="connsiteY19" fmla="*/ 687326 h 1351355"/>
              <a:gd name="connsiteX20" fmla="*/ 6814457 w 7903028"/>
              <a:gd name="connsiteY20" fmla="*/ 578469 h 1351355"/>
              <a:gd name="connsiteX21" fmla="*/ 7097485 w 7903028"/>
              <a:gd name="connsiteY21" fmla="*/ 436955 h 1351355"/>
              <a:gd name="connsiteX22" fmla="*/ 7304314 w 7903028"/>
              <a:gd name="connsiteY22" fmla="*/ 306326 h 1351355"/>
              <a:gd name="connsiteX23" fmla="*/ 7598228 w 7903028"/>
              <a:gd name="connsiteY23" fmla="*/ 164812 h 1351355"/>
              <a:gd name="connsiteX24" fmla="*/ 7903028 w 7903028"/>
              <a:gd name="connsiteY24" fmla="*/ 12412 h 1351355"/>
              <a:gd name="connsiteX25" fmla="*/ 7903028 w 7903028"/>
              <a:gd name="connsiteY25" fmla="*/ 719983 h 1351355"/>
              <a:gd name="connsiteX26" fmla="*/ 7336972 w 7903028"/>
              <a:gd name="connsiteY26" fmla="*/ 1057440 h 1351355"/>
              <a:gd name="connsiteX27" fmla="*/ 6542314 w 7903028"/>
              <a:gd name="connsiteY27" fmla="*/ 1307812 h 1351355"/>
              <a:gd name="connsiteX28" fmla="*/ 5257800 w 7903028"/>
              <a:gd name="connsiteY28" fmla="*/ 1351355 h 1351355"/>
              <a:gd name="connsiteX29" fmla="*/ 4278085 w 7903028"/>
              <a:gd name="connsiteY29" fmla="*/ 1329583 h 1351355"/>
              <a:gd name="connsiteX30" fmla="*/ 3810000 w 7903028"/>
              <a:gd name="connsiteY30" fmla="*/ 1177183 h 1351355"/>
              <a:gd name="connsiteX31" fmla="*/ 3309257 w 7903028"/>
              <a:gd name="connsiteY31" fmla="*/ 905040 h 1351355"/>
              <a:gd name="connsiteX32" fmla="*/ 2667000 w 7903028"/>
              <a:gd name="connsiteY32" fmla="*/ 676440 h 1351355"/>
              <a:gd name="connsiteX33" fmla="*/ 2079171 w 7903028"/>
              <a:gd name="connsiteY33" fmla="*/ 600240 h 1351355"/>
              <a:gd name="connsiteX34" fmla="*/ 1589314 w 7903028"/>
              <a:gd name="connsiteY34" fmla="*/ 578469 h 1351355"/>
              <a:gd name="connsiteX35" fmla="*/ 1230085 w 7903028"/>
              <a:gd name="connsiteY35" fmla="*/ 643783 h 1351355"/>
              <a:gd name="connsiteX36" fmla="*/ 947057 w 7903028"/>
              <a:gd name="connsiteY36" fmla="*/ 643783 h 1351355"/>
              <a:gd name="connsiteX37" fmla="*/ 664028 w 7903028"/>
              <a:gd name="connsiteY37" fmla="*/ 698212 h 1351355"/>
              <a:gd name="connsiteX38" fmla="*/ 435428 w 7903028"/>
              <a:gd name="connsiteY38" fmla="*/ 796183 h 1351355"/>
              <a:gd name="connsiteX39" fmla="*/ 21771 w 7903028"/>
              <a:gd name="connsiteY39" fmla="*/ 1024783 h 1351355"/>
              <a:gd name="connsiteX40" fmla="*/ 0 w 7903028"/>
              <a:gd name="connsiteY40" fmla="*/ 436955 h 1351355"/>
              <a:gd name="connsiteX0" fmla="*/ 0 w 7903028"/>
              <a:gd name="connsiteY0" fmla="*/ 436955 h 1351355"/>
              <a:gd name="connsiteX1" fmla="*/ 315685 w 7903028"/>
              <a:gd name="connsiteY1" fmla="*/ 273669 h 1351355"/>
              <a:gd name="connsiteX2" fmla="*/ 674914 w 7903028"/>
              <a:gd name="connsiteY2" fmla="*/ 132155 h 1351355"/>
              <a:gd name="connsiteX3" fmla="*/ 1197428 w 7903028"/>
              <a:gd name="connsiteY3" fmla="*/ 45069 h 1351355"/>
              <a:gd name="connsiteX4" fmla="*/ 1491343 w 7903028"/>
              <a:gd name="connsiteY4" fmla="*/ 1526 h 1351355"/>
              <a:gd name="connsiteX5" fmla="*/ 1730829 w 7903028"/>
              <a:gd name="connsiteY5" fmla="*/ 1526 h 1351355"/>
              <a:gd name="connsiteX6" fmla="*/ 2046514 w 7903028"/>
              <a:gd name="connsiteY6" fmla="*/ 1526 h 1351355"/>
              <a:gd name="connsiteX7" fmla="*/ 2514600 w 7903028"/>
              <a:gd name="connsiteY7" fmla="*/ 55955 h 1351355"/>
              <a:gd name="connsiteX8" fmla="*/ 2873828 w 7903028"/>
              <a:gd name="connsiteY8" fmla="*/ 132154 h 1351355"/>
              <a:gd name="connsiteX9" fmla="*/ 3287486 w 7903028"/>
              <a:gd name="connsiteY9" fmla="*/ 273669 h 1351355"/>
              <a:gd name="connsiteX10" fmla="*/ 3559628 w 7903028"/>
              <a:gd name="connsiteY10" fmla="*/ 415183 h 1351355"/>
              <a:gd name="connsiteX11" fmla="*/ 3940628 w 7903028"/>
              <a:gd name="connsiteY11" fmla="*/ 545812 h 1351355"/>
              <a:gd name="connsiteX12" fmla="*/ 4354285 w 7903028"/>
              <a:gd name="connsiteY12" fmla="*/ 665555 h 1351355"/>
              <a:gd name="connsiteX13" fmla="*/ 4909457 w 7903028"/>
              <a:gd name="connsiteY13" fmla="*/ 676440 h 1351355"/>
              <a:gd name="connsiteX14" fmla="*/ 5214257 w 7903028"/>
              <a:gd name="connsiteY14" fmla="*/ 719984 h 1351355"/>
              <a:gd name="connsiteX15" fmla="*/ 5519057 w 7903028"/>
              <a:gd name="connsiteY15" fmla="*/ 741755 h 1351355"/>
              <a:gd name="connsiteX16" fmla="*/ 5856514 w 7903028"/>
              <a:gd name="connsiteY16" fmla="*/ 741755 h 1351355"/>
              <a:gd name="connsiteX17" fmla="*/ 6139543 w 7903028"/>
              <a:gd name="connsiteY17" fmla="*/ 741755 h 1351355"/>
              <a:gd name="connsiteX18" fmla="*/ 6498771 w 7903028"/>
              <a:gd name="connsiteY18" fmla="*/ 687326 h 1351355"/>
              <a:gd name="connsiteX19" fmla="*/ 6814457 w 7903028"/>
              <a:gd name="connsiteY19" fmla="*/ 578469 h 1351355"/>
              <a:gd name="connsiteX20" fmla="*/ 7097485 w 7903028"/>
              <a:gd name="connsiteY20" fmla="*/ 436955 h 1351355"/>
              <a:gd name="connsiteX21" fmla="*/ 7304314 w 7903028"/>
              <a:gd name="connsiteY21" fmla="*/ 306326 h 1351355"/>
              <a:gd name="connsiteX22" fmla="*/ 7598228 w 7903028"/>
              <a:gd name="connsiteY22" fmla="*/ 164812 h 1351355"/>
              <a:gd name="connsiteX23" fmla="*/ 7903028 w 7903028"/>
              <a:gd name="connsiteY23" fmla="*/ 12412 h 1351355"/>
              <a:gd name="connsiteX24" fmla="*/ 7903028 w 7903028"/>
              <a:gd name="connsiteY24" fmla="*/ 719983 h 1351355"/>
              <a:gd name="connsiteX25" fmla="*/ 7336972 w 7903028"/>
              <a:gd name="connsiteY25" fmla="*/ 1057440 h 1351355"/>
              <a:gd name="connsiteX26" fmla="*/ 6542314 w 7903028"/>
              <a:gd name="connsiteY26" fmla="*/ 1307812 h 1351355"/>
              <a:gd name="connsiteX27" fmla="*/ 5257800 w 7903028"/>
              <a:gd name="connsiteY27" fmla="*/ 1351355 h 1351355"/>
              <a:gd name="connsiteX28" fmla="*/ 4278085 w 7903028"/>
              <a:gd name="connsiteY28" fmla="*/ 1329583 h 1351355"/>
              <a:gd name="connsiteX29" fmla="*/ 3810000 w 7903028"/>
              <a:gd name="connsiteY29" fmla="*/ 1177183 h 1351355"/>
              <a:gd name="connsiteX30" fmla="*/ 3309257 w 7903028"/>
              <a:gd name="connsiteY30" fmla="*/ 905040 h 1351355"/>
              <a:gd name="connsiteX31" fmla="*/ 2667000 w 7903028"/>
              <a:gd name="connsiteY31" fmla="*/ 676440 h 1351355"/>
              <a:gd name="connsiteX32" fmla="*/ 2079171 w 7903028"/>
              <a:gd name="connsiteY32" fmla="*/ 600240 h 1351355"/>
              <a:gd name="connsiteX33" fmla="*/ 1589314 w 7903028"/>
              <a:gd name="connsiteY33" fmla="*/ 578469 h 1351355"/>
              <a:gd name="connsiteX34" fmla="*/ 1230085 w 7903028"/>
              <a:gd name="connsiteY34" fmla="*/ 643783 h 1351355"/>
              <a:gd name="connsiteX35" fmla="*/ 947057 w 7903028"/>
              <a:gd name="connsiteY35" fmla="*/ 643783 h 1351355"/>
              <a:gd name="connsiteX36" fmla="*/ 664028 w 7903028"/>
              <a:gd name="connsiteY36" fmla="*/ 698212 h 1351355"/>
              <a:gd name="connsiteX37" fmla="*/ 435428 w 7903028"/>
              <a:gd name="connsiteY37" fmla="*/ 796183 h 1351355"/>
              <a:gd name="connsiteX38" fmla="*/ 21771 w 7903028"/>
              <a:gd name="connsiteY38" fmla="*/ 1024783 h 1351355"/>
              <a:gd name="connsiteX39" fmla="*/ 0 w 7903028"/>
              <a:gd name="connsiteY39" fmla="*/ 436955 h 1351355"/>
              <a:gd name="connsiteX0" fmla="*/ 0 w 7903028"/>
              <a:gd name="connsiteY0" fmla="*/ 436955 h 1351355"/>
              <a:gd name="connsiteX1" fmla="*/ 315685 w 7903028"/>
              <a:gd name="connsiteY1" fmla="*/ 273669 h 1351355"/>
              <a:gd name="connsiteX2" fmla="*/ 674914 w 7903028"/>
              <a:gd name="connsiteY2" fmla="*/ 132155 h 1351355"/>
              <a:gd name="connsiteX3" fmla="*/ 1197428 w 7903028"/>
              <a:gd name="connsiteY3" fmla="*/ 45069 h 1351355"/>
              <a:gd name="connsiteX4" fmla="*/ 1491343 w 7903028"/>
              <a:gd name="connsiteY4" fmla="*/ 1526 h 1351355"/>
              <a:gd name="connsiteX5" fmla="*/ 1730829 w 7903028"/>
              <a:gd name="connsiteY5" fmla="*/ 1526 h 1351355"/>
              <a:gd name="connsiteX6" fmla="*/ 2046514 w 7903028"/>
              <a:gd name="connsiteY6" fmla="*/ 1526 h 1351355"/>
              <a:gd name="connsiteX7" fmla="*/ 2514600 w 7903028"/>
              <a:gd name="connsiteY7" fmla="*/ 55955 h 1351355"/>
              <a:gd name="connsiteX8" fmla="*/ 2873828 w 7903028"/>
              <a:gd name="connsiteY8" fmla="*/ 132154 h 1351355"/>
              <a:gd name="connsiteX9" fmla="*/ 3287486 w 7903028"/>
              <a:gd name="connsiteY9" fmla="*/ 273669 h 1351355"/>
              <a:gd name="connsiteX10" fmla="*/ 3559628 w 7903028"/>
              <a:gd name="connsiteY10" fmla="*/ 415183 h 1351355"/>
              <a:gd name="connsiteX11" fmla="*/ 3940628 w 7903028"/>
              <a:gd name="connsiteY11" fmla="*/ 545812 h 1351355"/>
              <a:gd name="connsiteX12" fmla="*/ 4354285 w 7903028"/>
              <a:gd name="connsiteY12" fmla="*/ 665555 h 1351355"/>
              <a:gd name="connsiteX13" fmla="*/ 4735285 w 7903028"/>
              <a:gd name="connsiteY13" fmla="*/ 709097 h 1351355"/>
              <a:gd name="connsiteX14" fmla="*/ 5214257 w 7903028"/>
              <a:gd name="connsiteY14" fmla="*/ 719984 h 1351355"/>
              <a:gd name="connsiteX15" fmla="*/ 5519057 w 7903028"/>
              <a:gd name="connsiteY15" fmla="*/ 741755 h 1351355"/>
              <a:gd name="connsiteX16" fmla="*/ 5856514 w 7903028"/>
              <a:gd name="connsiteY16" fmla="*/ 741755 h 1351355"/>
              <a:gd name="connsiteX17" fmla="*/ 6139543 w 7903028"/>
              <a:gd name="connsiteY17" fmla="*/ 741755 h 1351355"/>
              <a:gd name="connsiteX18" fmla="*/ 6498771 w 7903028"/>
              <a:gd name="connsiteY18" fmla="*/ 687326 h 1351355"/>
              <a:gd name="connsiteX19" fmla="*/ 6814457 w 7903028"/>
              <a:gd name="connsiteY19" fmla="*/ 578469 h 1351355"/>
              <a:gd name="connsiteX20" fmla="*/ 7097485 w 7903028"/>
              <a:gd name="connsiteY20" fmla="*/ 436955 h 1351355"/>
              <a:gd name="connsiteX21" fmla="*/ 7304314 w 7903028"/>
              <a:gd name="connsiteY21" fmla="*/ 306326 h 1351355"/>
              <a:gd name="connsiteX22" fmla="*/ 7598228 w 7903028"/>
              <a:gd name="connsiteY22" fmla="*/ 164812 h 1351355"/>
              <a:gd name="connsiteX23" fmla="*/ 7903028 w 7903028"/>
              <a:gd name="connsiteY23" fmla="*/ 12412 h 1351355"/>
              <a:gd name="connsiteX24" fmla="*/ 7903028 w 7903028"/>
              <a:gd name="connsiteY24" fmla="*/ 719983 h 1351355"/>
              <a:gd name="connsiteX25" fmla="*/ 7336972 w 7903028"/>
              <a:gd name="connsiteY25" fmla="*/ 1057440 h 1351355"/>
              <a:gd name="connsiteX26" fmla="*/ 6542314 w 7903028"/>
              <a:gd name="connsiteY26" fmla="*/ 1307812 h 1351355"/>
              <a:gd name="connsiteX27" fmla="*/ 5257800 w 7903028"/>
              <a:gd name="connsiteY27" fmla="*/ 1351355 h 1351355"/>
              <a:gd name="connsiteX28" fmla="*/ 4278085 w 7903028"/>
              <a:gd name="connsiteY28" fmla="*/ 1329583 h 1351355"/>
              <a:gd name="connsiteX29" fmla="*/ 3810000 w 7903028"/>
              <a:gd name="connsiteY29" fmla="*/ 1177183 h 1351355"/>
              <a:gd name="connsiteX30" fmla="*/ 3309257 w 7903028"/>
              <a:gd name="connsiteY30" fmla="*/ 905040 h 1351355"/>
              <a:gd name="connsiteX31" fmla="*/ 2667000 w 7903028"/>
              <a:gd name="connsiteY31" fmla="*/ 676440 h 1351355"/>
              <a:gd name="connsiteX32" fmla="*/ 2079171 w 7903028"/>
              <a:gd name="connsiteY32" fmla="*/ 600240 h 1351355"/>
              <a:gd name="connsiteX33" fmla="*/ 1589314 w 7903028"/>
              <a:gd name="connsiteY33" fmla="*/ 578469 h 1351355"/>
              <a:gd name="connsiteX34" fmla="*/ 1230085 w 7903028"/>
              <a:gd name="connsiteY34" fmla="*/ 643783 h 1351355"/>
              <a:gd name="connsiteX35" fmla="*/ 947057 w 7903028"/>
              <a:gd name="connsiteY35" fmla="*/ 643783 h 1351355"/>
              <a:gd name="connsiteX36" fmla="*/ 664028 w 7903028"/>
              <a:gd name="connsiteY36" fmla="*/ 698212 h 1351355"/>
              <a:gd name="connsiteX37" fmla="*/ 435428 w 7903028"/>
              <a:gd name="connsiteY37" fmla="*/ 796183 h 1351355"/>
              <a:gd name="connsiteX38" fmla="*/ 21771 w 7903028"/>
              <a:gd name="connsiteY38" fmla="*/ 1024783 h 1351355"/>
              <a:gd name="connsiteX39" fmla="*/ 0 w 7903028"/>
              <a:gd name="connsiteY39" fmla="*/ 436955 h 1351355"/>
              <a:gd name="connsiteX0" fmla="*/ 0 w 7903028"/>
              <a:gd name="connsiteY0" fmla="*/ 436955 h 1351355"/>
              <a:gd name="connsiteX1" fmla="*/ 315685 w 7903028"/>
              <a:gd name="connsiteY1" fmla="*/ 273669 h 1351355"/>
              <a:gd name="connsiteX2" fmla="*/ 674914 w 7903028"/>
              <a:gd name="connsiteY2" fmla="*/ 132155 h 1351355"/>
              <a:gd name="connsiteX3" fmla="*/ 1197428 w 7903028"/>
              <a:gd name="connsiteY3" fmla="*/ 45069 h 1351355"/>
              <a:gd name="connsiteX4" fmla="*/ 1491343 w 7903028"/>
              <a:gd name="connsiteY4" fmla="*/ 1526 h 1351355"/>
              <a:gd name="connsiteX5" fmla="*/ 1730829 w 7903028"/>
              <a:gd name="connsiteY5" fmla="*/ 1526 h 1351355"/>
              <a:gd name="connsiteX6" fmla="*/ 2046514 w 7903028"/>
              <a:gd name="connsiteY6" fmla="*/ 1526 h 1351355"/>
              <a:gd name="connsiteX7" fmla="*/ 2514600 w 7903028"/>
              <a:gd name="connsiteY7" fmla="*/ 55955 h 1351355"/>
              <a:gd name="connsiteX8" fmla="*/ 2873828 w 7903028"/>
              <a:gd name="connsiteY8" fmla="*/ 132154 h 1351355"/>
              <a:gd name="connsiteX9" fmla="*/ 3287486 w 7903028"/>
              <a:gd name="connsiteY9" fmla="*/ 273669 h 1351355"/>
              <a:gd name="connsiteX10" fmla="*/ 3559628 w 7903028"/>
              <a:gd name="connsiteY10" fmla="*/ 415183 h 1351355"/>
              <a:gd name="connsiteX11" fmla="*/ 3940628 w 7903028"/>
              <a:gd name="connsiteY11" fmla="*/ 545812 h 1351355"/>
              <a:gd name="connsiteX12" fmla="*/ 4354285 w 7903028"/>
              <a:gd name="connsiteY12" fmla="*/ 665555 h 1351355"/>
              <a:gd name="connsiteX13" fmla="*/ 4735285 w 7903028"/>
              <a:gd name="connsiteY13" fmla="*/ 709097 h 1351355"/>
              <a:gd name="connsiteX14" fmla="*/ 5214257 w 7903028"/>
              <a:gd name="connsiteY14" fmla="*/ 719984 h 1351355"/>
              <a:gd name="connsiteX15" fmla="*/ 5519057 w 7903028"/>
              <a:gd name="connsiteY15" fmla="*/ 741755 h 1351355"/>
              <a:gd name="connsiteX16" fmla="*/ 5856514 w 7903028"/>
              <a:gd name="connsiteY16" fmla="*/ 741755 h 1351355"/>
              <a:gd name="connsiteX17" fmla="*/ 6139543 w 7903028"/>
              <a:gd name="connsiteY17" fmla="*/ 741755 h 1351355"/>
              <a:gd name="connsiteX18" fmla="*/ 6498771 w 7903028"/>
              <a:gd name="connsiteY18" fmla="*/ 687326 h 1351355"/>
              <a:gd name="connsiteX19" fmla="*/ 6814457 w 7903028"/>
              <a:gd name="connsiteY19" fmla="*/ 578469 h 1351355"/>
              <a:gd name="connsiteX20" fmla="*/ 7097485 w 7903028"/>
              <a:gd name="connsiteY20" fmla="*/ 436955 h 1351355"/>
              <a:gd name="connsiteX21" fmla="*/ 7304314 w 7903028"/>
              <a:gd name="connsiteY21" fmla="*/ 306326 h 1351355"/>
              <a:gd name="connsiteX22" fmla="*/ 7598228 w 7903028"/>
              <a:gd name="connsiteY22" fmla="*/ 164812 h 1351355"/>
              <a:gd name="connsiteX23" fmla="*/ 7903028 w 7903028"/>
              <a:gd name="connsiteY23" fmla="*/ 12412 h 1351355"/>
              <a:gd name="connsiteX24" fmla="*/ 7903028 w 7903028"/>
              <a:gd name="connsiteY24" fmla="*/ 719983 h 1351355"/>
              <a:gd name="connsiteX25" fmla="*/ 7336972 w 7903028"/>
              <a:gd name="connsiteY25" fmla="*/ 1057440 h 1351355"/>
              <a:gd name="connsiteX26" fmla="*/ 6542314 w 7903028"/>
              <a:gd name="connsiteY26" fmla="*/ 1307812 h 1351355"/>
              <a:gd name="connsiteX27" fmla="*/ 5257800 w 7903028"/>
              <a:gd name="connsiteY27" fmla="*/ 1351355 h 1351355"/>
              <a:gd name="connsiteX28" fmla="*/ 4789714 w 7903028"/>
              <a:gd name="connsiteY28" fmla="*/ 1340469 h 1351355"/>
              <a:gd name="connsiteX29" fmla="*/ 4278085 w 7903028"/>
              <a:gd name="connsiteY29" fmla="*/ 1329583 h 1351355"/>
              <a:gd name="connsiteX30" fmla="*/ 3810000 w 7903028"/>
              <a:gd name="connsiteY30" fmla="*/ 1177183 h 1351355"/>
              <a:gd name="connsiteX31" fmla="*/ 3309257 w 7903028"/>
              <a:gd name="connsiteY31" fmla="*/ 905040 h 1351355"/>
              <a:gd name="connsiteX32" fmla="*/ 2667000 w 7903028"/>
              <a:gd name="connsiteY32" fmla="*/ 676440 h 1351355"/>
              <a:gd name="connsiteX33" fmla="*/ 2079171 w 7903028"/>
              <a:gd name="connsiteY33" fmla="*/ 600240 h 1351355"/>
              <a:gd name="connsiteX34" fmla="*/ 1589314 w 7903028"/>
              <a:gd name="connsiteY34" fmla="*/ 578469 h 1351355"/>
              <a:gd name="connsiteX35" fmla="*/ 1230085 w 7903028"/>
              <a:gd name="connsiteY35" fmla="*/ 643783 h 1351355"/>
              <a:gd name="connsiteX36" fmla="*/ 947057 w 7903028"/>
              <a:gd name="connsiteY36" fmla="*/ 643783 h 1351355"/>
              <a:gd name="connsiteX37" fmla="*/ 664028 w 7903028"/>
              <a:gd name="connsiteY37" fmla="*/ 698212 h 1351355"/>
              <a:gd name="connsiteX38" fmla="*/ 435428 w 7903028"/>
              <a:gd name="connsiteY38" fmla="*/ 796183 h 1351355"/>
              <a:gd name="connsiteX39" fmla="*/ 21771 w 7903028"/>
              <a:gd name="connsiteY39" fmla="*/ 1024783 h 1351355"/>
              <a:gd name="connsiteX40" fmla="*/ 0 w 7903028"/>
              <a:gd name="connsiteY40" fmla="*/ 436955 h 1351355"/>
              <a:gd name="connsiteX0" fmla="*/ 0 w 7903028"/>
              <a:gd name="connsiteY0" fmla="*/ 436955 h 1405783"/>
              <a:gd name="connsiteX1" fmla="*/ 315685 w 7903028"/>
              <a:gd name="connsiteY1" fmla="*/ 273669 h 1405783"/>
              <a:gd name="connsiteX2" fmla="*/ 674914 w 7903028"/>
              <a:gd name="connsiteY2" fmla="*/ 132155 h 1405783"/>
              <a:gd name="connsiteX3" fmla="*/ 1197428 w 7903028"/>
              <a:gd name="connsiteY3" fmla="*/ 45069 h 1405783"/>
              <a:gd name="connsiteX4" fmla="*/ 1491343 w 7903028"/>
              <a:gd name="connsiteY4" fmla="*/ 1526 h 1405783"/>
              <a:gd name="connsiteX5" fmla="*/ 1730829 w 7903028"/>
              <a:gd name="connsiteY5" fmla="*/ 1526 h 1405783"/>
              <a:gd name="connsiteX6" fmla="*/ 2046514 w 7903028"/>
              <a:gd name="connsiteY6" fmla="*/ 1526 h 1405783"/>
              <a:gd name="connsiteX7" fmla="*/ 2514600 w 7903028"/>
              <a:gd name="connsiteY7" fmla="*/ 55955 h 1405783"/>
              <a:gd name="connsiteX8" fmla="*/ 2873828 w 7903028"/>
              <a:gd name="connsiteY8" fmla="*/ 132154 h 1405783"/>
              <a:gd name="connsiteX9" fmla="*/ 3287486 w 7903028"/>
              <a:gd name="connsiteY9" fmla="*/ 273669 h 1405783"/>
              <a:gd name="connsiteX10" fmla="*/ 3559628 w 7903028"/>
              <a:gd name="connsiteY10" fmla="*/ 415183 h 1405783"/>
              <a:gd name="connsiteX11" fmla="*/ 3940628 w 7903028"/>
              <a:gd name="connsiteY11" fmla="*/ 545812 h 1405783"/>
              <a:gd name="connsiteX12" fmla="*/ 4354285 w 7903028"/>
              <a:gd name="connsiteY12" fmla="*/ 665555 h 1405783"/>
              <a:gd name="connsiteX13" fmla="*/ 4735285 w 7903028"/>
              <a:gd name="connsiteY13" fmla="*/ 709097 h 1405783"/>
              <a:gd name="connsiteX14" fmla="*/ 5214257 w 7903028"/>
              <a:gd name="connsiteY14" fmla="*/ 719984 h 1405783"/>
              <a:gd name="connsiteX15" fmla="*/ 5519057 w 7903028"/>
              <a:gd name="connsiteY15" fmla="*/ 741755 h 1405783"/>
              <a:gd name="connsiteX16" fmla="*/ 5856514 w 7903028"/>
              <a:gd name="connsiteY16" fmla="*/ 741755 h 1405783"/>
              <a:gd name="connsiteX17" fmla="*/ 6139543 w 7903028"/>
              <a:gd name="connsiteY17" fmla="*/ 741755 h 1405783"/>
              <a:gd name="connsiteX18" fmla="*/ 6498771 w 7903028"/>
              <a:gd name="connsiteY18" fmla="*/ 687326 h 1405783"/>
              <a:gd name="connsiteX19" fmla="*/ 6814457 w 7903028"/>
              <a:gd name="connsiteY19" fmla="*/ 578469 h 1405783"/>
              <a:gd name="connsiteX20" fmla="*/ 7097485 w 7903028"/>
              <a:gd name="connsiteY20" fmla="*/ 436955 h 1405783"/>
              <a:gd name="connsiteX21" fmla="*/ 7304314 w 7903028"/>
              <a:gd name="connsiteY21" fmla="*/ 306326 h 1405783"/>
              <a:gd name="connsiteX22" fmla="*/ 7598228 w 7903028"/>
              <a:gd name="connsiteY22" fmla="*/ 164812 h 1405783"/>
              <a:gd name="connsiteX23" fmla="*/ 7903028 w 7903028"/>
              <a:gd name="connsiteY23" fmla="*/ 12412 h 1405783"/>
              <a:gd name="connsiteX24" fmla="*/ 7903028 w 7903028"/>
              <a:gd name="connsiteY24" fmla="*/ 719983 h 1405783"/>
              <a:gd name="connsiteX25" fmla="*/ 7336972 w 7903028"/>
              <a:gd name="connsiteY25" fmla="*/ 1057440 h 1405783"/>
              <a:gd name="connsiteX26" fmla="*/ 6542314 w 7903028"/>
              <a:gd name="connsiteY26" fmla="*/ 1307812 h 1405783"/>
              <a:gd name="connsiteX27" fmla="*/ 5257800 w 7903028"/>
              <a:gd name="connsiteY27" fmla="*/ 1351355 h 1405783"/>
              <a:gd name="connsiteX28" fmla="*/ 4811486 w 7903028"/>
              <a:gd name="connsiteY28" fmla="*/ 1405783 h 1405783"/>
              <a:gd name="connsiteX29" fmla="*/ 4278085 w 7903028"/>
              <a:gd name="connsiteY29" fmla="*/ 1329583 h 1405783"/>
              <a:gd name="connsiteX30" fmla="*/ 3810000 w 7903028"/>
              <a:gd name="connsiteY30" fmla="*/ 1177183 h 1405783"/>
              <a:gd name="connsiteX31" fmla="*/ 3309257 w 7903028"/>
              <a:gd name="connsiteY31" fmla="*/ 905040 h 1405783"/>
              <a:gd name="connsiteX32" fmla="*/ 2667000 w 7903028"/>
              <a:gd name="connsiteY32" fmla="*/ 676440 h 1405783"/>
              <a:gd name="connsiteX33" fmla="*/ 2079171 w 7903028"/>
              <a:gd name="connsiteY33" fmla="*/ 600240 h 1405783"/>
              <a:gd name="connsiteX34" fmla="*/ 1589314 w 7903028"/>
              <a:gd name="connsiteY34" fmla="*/ 578469 h 1405783"/>
              <a:gd name="connsiteX35" fmla="*/ 1230085 w 7903028"/>
              <a:gd name="connsiteY35" fmla="*/ 643783 h 1405783"/>
              <a:gd name="connsiteX36" fmla="*/ 947057 w 7903028"/>
              <a:gd name="connsiteY36" fmla="*/ 643783 h 1405783"/>
              <a:gd name="connsiteX37" fmla="*/ 664028 w 7903028"/>
              <a:gd name="connsiteY37" fmla="*/ 698212 h 1405783"/>
              <a:gd name="connsiteX38" fmla="*/ 435428 w 7903028"/>
              <a:gd name="connsiteY38" fmla="*/ 796183 h 1405783"/>
              <a:gd name="connsiteX39" fmla="*/ 21771 w 7903028"/>
              <a:gd name="connsiteY39" fmla="*/ 1024783 h 1405783"/>
              <a:gd name="connsiteX40" fmla="*/ 0 w 7903028"/>
              <a:gd name="connsiteY40" fmla="*/ 436955 h 1405783"/>
              <a:gd name="connsiteX0" fmla="*/ 0 w 7903028"/>
              <a:gd name="connsiteY0" fmla="*/ 436955 h 1405783"/>
              <a:gd name="connsiteX1" fmla="*/ 315685 w 7903028"/>
              <a:gd name="connsiteY1" fmla="*/ 273669 h 1405783"/>
              <a:gd name="connsiteX2" fmla="*/ 674914 w 7903028"/>
              <a:gd name="connsiteY2" fmla="*/ 132155 h 1405783"/>
              <a:gd name="connsiteX3" fmla="*/ 1197428 w 7903028"/>
              <a:gd name="connsiteY3" fmla="*/ 45069 h 1405783"/>
              <a:gd name="connsiteX4" fmla="*/ 1491343 w 7903028"/>
              <a:gd name="connsiteY4" fmla="*/ 1526 h 1405783"/>
              <a:gd name="connsiteX5" fmla="*/ 1730829 w 7903028"/>
              <a:gd name="connsiteY5" fmla="*/ 1526 h 1405783"/>
              <a:gd name="connsiteX6" fmla="*/ 2046514 w 7903028"/>
              <a:gd name="connsiteY6" fmla="*/ 1526 h 1405783"/>
              <a:gd name="connsiteX7" fmla="*/ 2514600 w 7903028"/>
              <a:gd name="connsiteY7" fmla="*/ 55955 h 1405783"/>
              <a:gd name="connsiteX8" fmla="*/ 2873828 w 7903028"/>
              <a:gd name="connsiteY8" fmla="*/ 132154 h 1405783"/>
              <a:gd name="connsiteX9" fmla="*/ 3287486 w 7903028"/>
              <a:gd name="connsiteY9" fmla="*/ 273669 h 1405783"/>
              <a:gd name="connsiteX10" fmla="*/ 3559628 w 7903028"/>
              <a:gd name="connsiteY10" fmla="*/ 415183 h 1405783"/>
              <a:gd name="connsiteX11" fmla="*/ 3940628 w 7903028"/>
              <a:gd name="connsiteY11" fmla="*/ 545812 h 1405783"/>
              <a:gd name="connsiteX12" fmla="*/ 4354285 w 7903028"/>
              <a:gd name="connsiteY12" fmla="*/ 665555 h 1405783"/>
              <a:gd name="connsiteX13" fmla="*/ 4735285 w 7903028"/>
              <a:gd name="connsiteY13" fmla="*/ 709097 h 1405783"/>
              <a:gd name="connsiteX14" fmla="*/ 5214257 w 7903028"/>
              <a:gd name="connsiteY14" fmla="*/ 719984 h 1405783"/>
              <a:gd name="connsiteX15" fmla="*/ 5519057 w 7903028"/>
              <a:gd name="connsiteY15" fmla="*/ 741755 h 1405783"/>
              <a:gd name="connsiteX16" fmla="*/ 5856514 w 7903028"/>
              <a:gd name="connsiteY16" fmla="*/ 741755 h 1405783"/>
              <a:gd name="connsiteX17" fmla="*/ 6139543 w 7903028"/>
              <a:gd name="connsiteY17" fmla="*/ 741755 h 1405783"/>
              <a:gd name="connsiteX18" fmla="*/ 6498771 w 7903028"/>
              <a:gd name="connsiteY18" fmla="*/ 687326 h 1405783"/>
              <a:gd name="connsiteX19" fmla="*/ 6814457 w 7903028"/>
              <a:gd name="connsiteY19" fmla="*/ 578469 h 1405783"/>
              <a:gd name="connsiteX20" fmla="*/ 7097485 w 7903028"/>
              <a:gd name="connsiteY20" fmla="*/ 436955 h 1405783"/>
              <a:gd name="connsiteX21" fmla="*/ 7304314 w 7903028"/>
              <a:gd name="connsiteY21" fmla="*/ 306326 h 1405783"/>
              <a:gd name="connsiteX22" fmla="*/ 7598228 w 7903028"/>
              <a:gd name="connsiteY22" fmla="*/ 164812 h 1405783"/>
              <a:gd name="connsiteX23" fmla="*/ 7903028 w 7903028"/>
              <a:gd name="connsiteY23" fmla="*/ 12412 h 1405783"/>
              <a:gd name="connsiteX24" fmla="*/ 7903028 w 7903028"/>
              <a:gd name="connsiteY24" fmla="*/ 719983 h 1405783"/>
              <a:gd name="connsiteX25" fmla="*/ 7336972 w 7903028"/>
              <a:gd name="connsiteY25" fmla="*/ 1057440 h 1405783"/>
              <a:gd name="connsiteX26" fmla="*/ 6542314 w 7903028"/>
              <a:gd name="connsiteY26" fmla="*/ 1307812 h 1405783"/>
              <a:gd name="connsiteX27" fmla="*/ 5910943 w 7903028"/>
              <a:gd name="connsiteY27" fmla="*/ 1318697 h 1405783"/>
              <a:gd name="connsiteX28" fmla="*/ 5257800 w 7903028"/>
              <a:gd name="connsiteY28" fmla="*/ 1351355 h 1405783"/>
              <a:gd name="connsiteX29" fmla="*/ 4811486 w 7903028"/>
              <a:gd name="connsiteY29" fmla="*/ 1405783 h 1405783"/>
              <a:gd name="connsiteX30" fmla="*/ 4278085 w 7903028"/>
              <a:gd name="connsiteY30" fmla="*/ 1329583 h 1405783"/>
              <a:gd name="connsiteX31" fmla="*/ 3810000 w 7903028"/>
              <a:gd name="connsiteY31" fmla="*/ 1177183 h 1405783"/>
              <a:gd name="connsiteX32" fmla="*/ 3309257 w 7903028"/>
              <a:gd name="connsiteY32" fmla="*/ 905040 h 1405783"/>
              <a:gd name="connsiteX33" fmla="*/ 2667000 w 7903028"/>
              <a:gd name="connsiteY33" fmla="*/ 676440 h 1405783"/>
              <a:gd name="connsiteX34" fmla="*/ 2079171 w 7903028"/>
              <a:gd name="connsiteY34" fmla="*/ 600240 h 1405783"/>
              <a:gd name="connsiteX35" fmla="*/ 1589314 w 7903028"/>
              <a:gd name="connsiteY35" fmla="*/ 578469 h 1405783"/>
              <a:gd name="connsiteX36" fmla="*/ 1230085 w 7903028"/>
              <a:gd name="connsiteY36" fmla="*/ 643783 h 1405783"/>
              <a:gd name="connsiteX37" fmla="*/ 947057 w 7903028"/>
              <a:gd name="connsiteY37" fmla="*/ 643783 h 1405783"/>
              <a:gd name="connsiteX38" fmla="*/ 664028 w 7903028"/>
              <a:gd name="connsiteY38" fmla="*/ 698212 h 1405783"/>
              <a:gd name="connsiteX39" fmla="*/ 435428 w 7903028"/>
              <a:gd name="connsiteY39" fmla="*/ 796183 h 1405783"/>
              <a:gd name="connsiteX40" fmla="*/ 21771 w 7903028"/>
              <a:gd name="connsiteY40" fmla="*/ 1024783 h 1405783"/>
              <a:gd name="connsiteX41" fmla="*/ 0 w 7903028"/>
              <a:gd name="connsiteY41" fmla="*/ 436955 h 1405783"/>
              <a:gd name="connsiteX0" fmla="*/ 0 w 7903028"/>
              <a:gd name="connsiteY0" fmla="*/ 436955 h 1405783"/>
              <a:gd name="connsiteX1" fmla="*/ 315685 w 7903028"/>
              <a:gd name="connsiteY1" fmla="*/ 273669 h 1405783"/>
              <a:gd name="connsiteX2" fmla="*/ 674914 w 7903028"/>
              <a:gd name="connsiteY2" fmla="*/ 132155 h 1405783"/>
              <a:gd name="connsiteX3" fmla="*/ 1197428 w 7903028"/>
              <a:gd name="connsiteY3" fmla="*/ 45069 h 1405783"/>
              <a:gd name="connsiteX4" fmla="*/ 1491343 w 7903028"/>
              <a:gd name="connsiteY4" fmla="*/ 1526 h 1405783"/>
              <a:gd name="connsiteX5" fmla="*/ 1730829 w 7903028"/>
              <a:gd name="connsiteY5" fmla="*/ 1526 h 1405783"/>
              <a:gd name="connsiteX6" fmla="*/ 2046514 w 7903028"/>
              <a:gd name="connsiteY6" fmla="*/ 1526 h 1405783"/>
              <a:gd name="connsiteX7" fmla="*/ 2514600 w 7903028"/>
              <a:gd name="connsiteY7" fmla="*/ 55955 h 1405783"/>
              <a:gd name="connsiteX8" fmla="*/ 2873828 w 7903028"/>
              <a:gd name="connsiteY8" fmla="*/ 132154 h 1405783"/>
              <a:gd name="connsiteX9" fmla="*/ 3287486 w 7903028"/>
              <a:gd name="connsiteY9" fmla="*/ 273669 h 1405783"/>
              <a:gd name="connsiteX10" fmla="*/ 3559628 w 7903028"/>
              <a:gd name="connsiteY10" fmla="*/ 415183 h 1405783"/>
              <a:gd name="connsiteX11" fmla="*/ 3940628 w 7903028"/>
              <a:gd name="connsiteY11" fmla="*/ 545812 h 1405783"/>
              <a:gd name="connsiteX12" fmla="*/ 4354285 w 7903028"/>
              <a:gd name="connsiteY12" fmla="*/ 665555 h 1405783"/>
              <a:gd name="connsiteX13" fmla="*/ 4735285 w 7903028"/>
              <a:gd name="connsiteY13" fmla="*/ 709097 h 1405783"/>
              <a:gd name="connsiteX14" fmla="*/ 5214257 w 7903028"/>
              <a:gd name="connsiteY14" fmla="*/ 719984 h 1405783"/>
              <a:gd name="connsiteX15" fmla="*/ 5519057 w 7903028"/>
              <a:gd name="connsiteY15" fmla="*/ 741755 h 1405783"/>
              <a:gd name="connsiteX16" fmla="*/ 5856514 w 7903028"/>
              <a:gd name="connsiteY16" fmla="*/ 741755 h 1405783"/>
              <a:gd name="connsiteX17" fmla="*/ 6139543 w 7903028"/>
              <a:gd name="connsiteY17" fmla="*/ 741755 h 1405783"/>
              <a:gd name="connsiteX18" fmla="*/ 6498771 w 7903028"/>
              <a:gd name="connsiteY18" fmla="*/ 687326 h 1405783"/>
              <a:gd name="connsiteX19" fmla="*/ 6814457 w 7903028"/>
              <a:gd name="connsiteY19" fmla="*/ 578469 h 1405783"/>
              <a:gd name="connsiteX20" fmla="*/ 7097485 w 7903028"/>
              <a:gd name="connsiteY20" fmla="*/ 436955 h 1405783"/>
              <a:gd name="connsiteX21" fmla="*/ 7304314 w 7903028"/>
              <a:gd name="connsiteY21" fmla="*/ 306326 h 1405783"/>
              <a:gd name="connsiteX22" fmla="*/ 7598228 w 7903028"/>
              <a:gd name="connsiteY22" fmla="*/ 164812 h 1405783"/>
              <a:gd name="connsiteX23" fmla="*/ 7903028 w 7903028"/>
              <a:gd name="connsiteY23" fmla="*/ 12412 h 1405783"/>
              <a:gd name="connsiteX24" fmla="*/ 7903028 w 7903028"/>
              <a:gd name="connsiteY24" fmla="*/ 719983 h 1405783"/>
              <a:gd name="connsiteX25" fmla="*/ 7336972 w 7903028"/>
              <a:gd name="connsiteY25" fmla="*/ 1057440 h 1405783"/>
              <a:gd name="connsiteX26" fmla="*/ 6542314 w 7903028"/>
              <a:gd name="connsiteY26" fmla="*/ 1307812 h 1405783"/>
              <a:gd name="connsiteX27" fmla="*/ 5943600 w 7903028"/>
              <a:gd name="connsiteY27" fmla="*/ 1384011 h 1405783"/>
              <a:gd name="connsiteX28" fmla="*/ 5257800 w 7903028"/>
              <a:gd name="connsiteY28" fmla="*/ 1351355 h 1405783"/>
              <a:gd name="connsiteX29" fmla="*/ 4811486 w 7903028"/>
              <a:gd name="connsiteY29" fmla="*/ 1405783 h 1405783"/>
              <a:gd name="connsiteX30" fmla="*/ 4278085 w 7903028"/>
              <a:gd name="connsiteY30" fmla="*/ 1329583 h 1405783"/>
              <a:gd name="connsiteX31" fmla="*/ 3810000 w 7903028"/>
              <a:gd name="connsiteY31" fmla="*/ 1177183 h 1405783"/>
              <a:gd name="connsiteX32" fmla="*/ 3309257 w 7903028"/>
              <a:gd name="connsiteY32" fmla="*/ 905040 h 1405783"/>
              <a:gd name="connsiteX33" fmla="*/ 2667000 w 7903028"/>
              <a:gd name="connsiteY33" fmla="*/ 676440 h 1405783"/>
              <a:gd name="connsiteX34" fmla="*/ 2079171 w 7903028"/>
              <a:gd name="connsiteY34" fmla="*/ 600240 h 1405783"/>
              <a:gd name="connsiteX35" fmla="*/ 1589314 w 7903028"/>
              <a:gd name="connsiteY35" fmla="*/ 578469 h 1405783"/>
              <a:gd name="connsiteX36" fmla="*/ 1230085 w 7903028"/>
              <a:gd name="connsiteY36" fmla="*/ 643783 h 1405783"/>
              <a:gd name="connsiteX37" fmla="*/ 947057 w 7903028"/>
              <a:gd name="connsiteY37" fmla="*/ 643783 h 1405783"/>
              <a:gd name="connsiteX38" fmla="*/ 664028 w 7903028"/>
              <a:gd name="connsiteY38" fmla="*/ 698212 h 1405783"/>
              <a:gd name="connsiteX39" fmla="*/ 435428 w 7903028"/>
              <a:gd name="connsiteY39" fmla="*/ 796183 h 1405783"/>
              <a:gd name="connsiteX40" fmla="*/ 21771 w 7903028"/>
              <a:gd name="connsiteY40" fmla="*/ 1024783 h 1405783"/>
              <a:gd name="connsiteX41" fmla="*/ 0 w 7903028"/>
              <a:gd name="connsiteY41" fmla="*/ 436955 h 1405783"/>
              <a:gd name="connsiteX0" fmla="*/ 0 w 7903028"/>
              <a:gd name="connsiteY0" fmla="*/ 436955 h 1427555"/>
              <a:gd name="connsiteX1" fmla="*/ 315685 w 7903028"/>
              <a:gd name="connsiteY1" fmla="*/ 273669 h 1427555"/>
              <a:gd name="connsiteX2" fmla="*/ 674914 w 7903028"/>
              <a:gd name="connsiteY2" fmla="*/ 132155 h 1427555"/>
              <a:gd name="connsiteX3" fmla="*/ 1197428 w 7903028"/>
              <a:gd name="connsiteY3" fmla="*/ 45069 h 1427555"/>
              <a:gd name="connsiteX4" fmla="*/ 1491343 w 7903028"/>
              <a:gd name="connsiteY4" fmla="*/ 1526 h 1427555"/>
              <a:gd name="connsiteX5" fmla="*/ 1730829 w 7903028"/>
              <a:gd name="connsiteY5" fmla="*/ 1526 h 1427555"/>
              <a:gd name="connsiteX6" fmla="*/ 2046514 w 7903028"/>
              <a:gd name="connsiteY6" fmla="*/ 1526 h 1427555"/>
              <a:gd name="connsiteX7" fmla="*/ 2514600 w 7903028"/>
              <a:gd name="connsiteY7" fmla="*/ 55955 h 1427555"/>
              <a:gd name="connsiteX8" fmla="*/ 2873828 w 7903028"/>
              <a:gd name="connsiteY8" fmla="*/ 132154 h 1427555"/>
              <a:gd name="connsiteX9" fmla="*/ 3287486 w 7903028"/>
              <a:gd name="connsiteY9" fmla="*/ 273669 h 1427555"/>
              <a:gd name="connsiteX10" fmla="*/ 3559628 w 7903028"/>
              <a:gd name="connsiteY10" fmla="*/ 415183 h 1427555"/>
              <a:gd name="connsiteX11" fmla="*/ 3940628 w 7903028"/>
              <a:gd name="connsiteY11" fmla="*/ 545812 h 1427555"/>
              <a:gd name="connsiteX12" fmla="*/ 4354285 w 7903028"/>
              <a:gd name="connsiteY12" fmla="*/ 665555 h 1427555"/>
              <a:gd name="connsiteX13" fmla="*/ 4735285 w 7903028"/>
              <a:gd name="connsiteY13" fmla="*/ 709097 h 1427555"/>
              <a:gd name="connsiteX14" fmla="*/ 5214257 w 7903028"/>
              <a:gd name="connsiteY14" fmla="*/ 719984 h 1427555"/>
              <a:gd name="connsiteX15" fmla="*/ 5519057 w 7903028"/>
              <a:gd name="connsiteY15" fmla="*/ 741755 h 1427555"/>
              <a:gd name="connsiteX16" fmla="*/ 5856514 w 7903028"/>
              <a:gd name="connsiteY16" fmla="*/ 741755 h 1427555"/>
              <a:gd name="connsiteX17" fmla="*/ 6139543 w 7903028"/>
              <a:gd name="connsiteY17" fmla="*/ 741755 h 1427555"/>
              <a:gd name="connsiteX18" fmla="*/ 6498771 w 7903028"/>
              <a:gd name="connsiteY18" fmla="*/ 687326 h 1427555"/>
              <a:gd name="connsiteX19" fmla="*/ 6814457 w 7903028"/>
              <a:gd name="connsiteY19" fmla="*/ 578469 h 1427555"/>
              <a:gd name="connsiteX20" fmla="*/ 7097485 w 7903028"/>
              <a:gd name="connsiteY20" fmla="*/ 436955 h 1427555"/>
              <a:gd name="connsiteX21" fmla="*/ 7304314 w 7903028"/>
              <a:gd name="connsiteY21" fmla="*/ 306326 h 1427555"/>
              <a:gd name="connsiteX22" fmla="*/ 7598228 w 7903028"/>
              <a:gd name="connsiteY22" fmla="*/ 164812 h 1427555"/>
              <a:gd name="connsiteX23" fmla="*/ 7903028 w 7903028"/>
              <a:gd name="connsiteY23" fmla="*/ 12412 h 1427555"/>
              <a:gd name="connsiteX24" fmla="*/ 7903028 w 7903028"/>
              <a:gd name="connsiteY24" fmla="*/ 719983 h 1427555"/>
              <a:gd name="connsiteX25" fmla="*/ 7336972 w 7903028"/>
              <a:gd name="connsiteY25" fmla="*/ 1057440 h 1427555"/>
              <a:gd name="connsiteX26" fmla="*/ 6542314 w 7903028"/>
              <a:gd name="connsiteY26" fmla="*/ 1307812 h 1427555"/>
              <a:gd name="connsiteX27" fmla="*/ 5943600 w 7903028"/>
              <a:gd name="connsiteY27" fmla="*/ 1384011 h 1427555"/>
              <a:gd name="connsiteX28" fmla="*/ 5344886 w 7903028"/>
              <a:gd name="connsiteY28" fmla="*/ 1427555 h 1427555"/>
              <a:gd name="connsiteX29" fmla="*/ 4811486 w 7903028"/>
              <a:gd name="connsiteY29" fmla="*/ 1405783 h 1427555"/>
              <a:gd name="connsiteX30" fmla="*/ 4278085 w 7903028"/>
              <a:gd name="connsiteY30" fmla="*/ 1329583 h 1427555"/>
              <a:gd name="connsiteX31" fmla="*/ 3810000 w 7903028"/>
              <a:gd name="connsiteY31" fmla="*/ 1177183 h 1427555"/>
              <a:gd name="connsiteX32" fmla="*/ 3309257 w 7903028"/>
              <a:gd name="connsiteY32" fmla="*/ 905040 h 1427555"/>
              <a:gd name="connsiteX33" fmla="*/ 2667000 w 7903028"/>
              <a:gd name="connsiteY33" fmla="*/ 676440 h 1427555"/>
              <a:gd name="connsiteX34" fmla="*/ 2079171 w 7903028"/>
              <a:gd name="connsiteY34" fmla="*/ 600240 h 1427555"/>
              <a:gd name="connsiteX35" fmla="*/ 1589314 w 7903028"/>
              <a:gd name="connsiteY35" fmla="*/ 578469 h 1427555"/>
              <a:gd name="connsiteX36" fmla="*/ 1230085 w 7903028"/>
              <a:gd name="connsiteY36" fmla="*/ 643783 h 1427555"/>
              <a:gd name="connsiteX37" fmla="*/ 947057 w 7903028"/>
              <a:gd name="connsiteY37" fmla="*/ 643783 h 1427555"/>
              <a:gd name="connsiteX38" fmla="*/ 664028 w 7903028"/>
              <a:gd name="connsiteY38" fmla="*/ 698212 h 1427555"/>
              <a:gd name="connsiteX39" fmla="*/ 435428 w 7903028"/>
              <a:gd name="connsiteY39" fmla="*/ 796183 h 1427555"/>
              <a:gd name="connsiteX40" fmla="*/ 21771 w 7903028"/>
              <a:gd name="connsiteY40" fmla="*/ 1024783 h 1427555"/>
              <a:gd name="connsiteX41" fmla="*/ 0 w 7903028"/>
              <a:gd name="connsiteY41" fmla="*/ 436955 h 142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903028" h="1427555">
                <a:moveTo>
                  <a:pt x="0" y="436955"/>
                </a:moveTo>
                <a:lnTo>
                  <a:pt x="315685" y="273669"/>
                </a:lnTo>
                <a:cubicBezTo>
                  <a:pt x="435428" y="226498"/>
                  <a:pt x="527957" y="170255"/>
                  <a:pt x="674914" y="132155"/>
                </a:cubicBezTo>
                <a:cubicBezTo>
                  <a:pt x="821871" y="94055"/>
                  <a:pt x="1023257" y="74098"/>
                  <a:pt x="1197428" y="45069"/>
                </a:cubicBezTo>
                <a:cubicBezTo>
                  <a:pt x="1306285" y="45069"/>
                  <a:pt x="1402443" y="8783"/>
                  <a:pt x="1491343" y="1526"/>
                </a:cubicBezTo>
                <a:cubicBezTo>
                  <a:pt x="1580243" y="-5731"/>
                  <a:pt x="1661886" y="16040"/>
                  <a:pt x="1730829" y="1526"/>
                </a:cubicBezTo>
                <a:lnTo>
                  <a:pt x="2046514" y="1526"/>
                </a:lnTo>
                <a:lnTo>
                  <a:pt x="2514600" y="55955"/>
                </a:lnTo>
                <a:lnTo>
                  <a:pt x="2873828" y="132154"/>
                </a:lnTo>
                <a:cubicBezTo>
                  <a:pt x="3015342" y="162997"/>
                  <a:pt x="3149600" y="228312"/>
                  <a:pt x="3287486" y="273669"/>
                </a:cubicBezTo>
                <a:lnTo>
                  <a:pt x="3559628" y="415183"/>
                </a:lnTo>
                <a:lnTo>
                  <a:pt x="3940628" y="545812"/>
                </a:lnTo>
                <a:lnTo>
                  <a:pt x="4354285" y="665555"/>
                </a:lnTo>
                <a:lnTo>
                  <a:pt x="4735285" y="709097"/>
                </a:lnTo>
                <a:cubicBezTo>
                  <a:pt x="4836798" y="731656"/>
                  <a:pt x="5169917" y="719984"/>
                  <a:pt x="5214257" y="719984"/>
                </a:cubicBezTo>
                <a:lnTo>
                  <a:pt x="5519057" y="741755"/>
                </a:lnTo>
                <a:lnTo>
                  <a:pt x="5856514" y="741755"/>
                </a:lnTo>
                <a:lnTo>
                  <a:pt x="6139543" y="741755"/>
                </a:lnTo>
                <a:lnTo>
                  <a:pt x="6498771" y="687326"/>
                </a:lnTo>
                <a:lnTo>
                  <a:pt x="6814457" y="578469"/>
                </a:lnTo>
                <a:lnTo>
                  <a:pt x="7097485" y="436955"/>
                </a:lnTo>
                <a:lnTo>
                  <a:pt x="7304314" y="306326"/>
                </a:lnTo>
                <a:lnTo>
                  <a:pt x="7598228" y="164812"/>
                </a:lnTo>
                <a:lnTo>
                  <a:pt x="7903028" y="12412"/>
                </a:lnTo>
                <a:lnTo>
                  <a:pt x="7903028" y="719983"/>
                </a:lnTo>
                <a:lnTo>
                  <a:pt x="7336972" y="1057440"/>
                </a:lnTo>
                <a:lnTo>
                  <a:pt x="6542314" y="1307812"/>
                </a:lnTo>
                <a:lnTo>
                  <a:pt x="5943600" y="1384011"/>
                </a:lnTo>
                <a:lnTo>
                  <a:pt x="5344886" y="1427555"/>
                </a:lnTo>
                <a:lnTo>
                  <a:pt x="4811486" y="1405783"/>
                </a:lnTo>
                <a:lnTo>
                  <a:pt x="4278085" y="1329583"/>
                </a:lnTo>
                <a:lnTo>
                  <a:pt x="3810000" y="1177183"/>
                </a:lnTo>
                <a:lnTo>
                  <a:pt x="3309257" y="905040"/>
                </a:lnTo>
                <a:cubicBezTo>
                  <a:pt x="3087914" y="865126"/>
                  <a:pt x="2872014" y="727240"/>
                  <a:pt x="2667000" y="676440"/>
                </a:cubicBezTo>
                <a:cubicBezTo>
                  <a:pt x="2461986" y="625640"/>
                  <a:pt x="2258785" y="616568"/>
                  <a:pt x="2079171" y="600240"/>
                </a:cubicBezTo>
                <a:cubicBezTo>
                  <a:pt x="1899557" y="583912"/>
                  <a:pt x="1665715" y="578469"/>
                  <a:pt x="1589314" y="578469"/>
                </a:cubicBezTo>
                <a:lnTo>
                  <a:pt x="1230085" y="643783"/>
                </a:lnTo>
                <a:lnTo>
                  <a:pt x="947057" y="643783"/>
                </a:lnTo>
                <a:lnTo>
                  <a:pt x="664028" y="698212"/>
                </a:lnTo>
                <a:cubicBezTo>
                  <a:pt x="581226" y="757356"/>
                  <a:pt x="485117" y="771337"/>
                  <a:pt x="435428" y="796183"/>
                </a:cubicBezTo>
                <a:lnTo>
                  <a:pt x="21771" y="1024783"/>
                </a:lnTo>
                <a:lnTo>
                  <a:pt x="0" y="436955"/>
                </a:lnTo>
                <a:close/>
              </a:path>
            </a:pathLst>
          </a:custGeom>
          <a:pattFill prst="smConfetti">
            <a:fgClr>
              <a:schemeClr val="tx1"/>
            </a:fgClr>
            <a:bgClr>
              <a:srgbClr val="FFFF00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>
            <a:endCxn id="9" idx="29"/>
          </p:cNvCxnSpPr>
          <p:nvPr/>
        </p:nvCxnSpPr>
        <p:spPr>
          <a:xfrm>
            <a:off x="4920343" y="2057416"/>
            <a:ext cx="609600" cy="301534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69229" y="2068302"/>
            <a:ext cx="566059" cy="26125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818941" y="3663512"/>
            <a:ext cx="3396342" cy="385989"/>
          </a:xfrm>
          <a:custGeom>
            <a:avLst/>
            <a:gdLst>
              <a:gd name="connsiteX0" fmla="*/ 0 w 3331028"/>
              <a:gd name="connsiteY0" fmla="*/ 381000 h 381000"/>
              <a:gd name="connsiteX1" fmla="*/ 3331028 w 3331028"/>
              <a:gd name="connsiteY1" fmla="*/ 381000 h 381000"/>
              <a:gd name="connsiteX2" fmla="*/ 3080657 w 3331028"/>
              <a:gd name="connsiteY2" fmla="*/ 217714 h 381000"/>
              <a:gd name="connsiteX3" fmla="*/ 2710543 w 3331028"/>
              <a:gd name="connsiteY3" fmla="*/ 152400 h 381000"/>
              <a:gd name="connsiteX4" fmla="*/ 2405743 w 3331028"/>
              <a:gd name="connsiteY4" fmla="*/ 54429 h 381000"/>
              <a:gd name="connsiteX5" fmla="*/ 1948543 w 3331028"/>
              <a:gd name="connsiteY5" fmla="*/ 0 h 381000"/>
              <a:gd name="connsiteX6" fmla="*/ 1534885 w 3331028"/>
              <a:gd name="connsiteY6" fmla="*/ 10886 h 381000"/>
              <a:gd name="connsiteX7" fmla="*/ 1251857 w 3331028"/>
              <a:gd name="connsiteY7" fmla="*/ 32657 h 381000"/>
              <a:gd name="connsiteX8" fmla="*/ 968828 w 3331028"/>
              <a:gd name="connsiteY8" fmla="*/ 65314 h 381000"/>
              <a:gd name="connsiteX9" fmla="*/ 707571 w 3331028"/>
              <a:gd name="connsiteY9" fmla="*/ 108857 h 381000"/>
              <a:gd name="connsiteX10" fmla="*/ 413657 w 3331028"/>
              <a:gd name="connsiteY10" fmla="*/ 185057 h 381000"/>
              <a:gd name="connsiteX11" fmla="*/ 141514 w 3331028"/>
              <a:gd name="connsiteY11" fmla="*/ 283029 h 381000"/>
              <a:gd name="connsiteX12" fmla="*/ 0 w 3331028"/>
              <a:gd name="connsiteY12" fmla="*/ 381000 h 381000"/>
              <a:gd name="connsiteX0" fmla="*/ 0 w 3331028"/>
              <a:gd name="connsiteY0" fmla="*/ 381000 h 381000"/>
              <a:gd name="connsiteX1" fmla="*/ 3331028 w 3331028"/>
              <a:gd name="connsiteY1" fmla="*/ 381000 h 381000"/>
              <a:gd name="connsiteX2" fmla="*/ 3080657 w 3331028"/>
              <a:gd name="connsiteY2" fmla="*/ 217714 h 381000"/>
              <a:gd name="connsiteX3" fmla="*/ 2743200 w 3331028"/>
              <a:gd name="connsiteY3" fmla="*/ 130629 h 381000"/>
              <a:gd name="connsiteX4" fmla="*/ 2405743 w 3331028"/>
              <a:gd name="connsiteY4" fmla="*/ 54429 h 381000"/>
              <a:gd name="connsiteX5" fmla="*/ 1948543 w 3331028"/>
              <a:gd name="connsiteY5" fmla="*/ 0 h 381000"/>
              <a:gd name="connsiteX6" fmla="*/ 1534885 w 3331028"/>
              <a:gd name="connsiteY6" fmla="*/ 10886 h 381000"/>
              <a:gd name="connsiteX7" fmla="*/ 1251857 w 3331028"/>
              <a:gd name="connsiteY7" fmla="*/ 32657 h 381000"/>
              <a:gd name="connsiteX8" fmla="*/ 968828 w 3331028"/>
              <a:gd name="connsiteY8" fmla="*/ 65314 h 381000"/>
              <a:gd name="connsiteX9" fmla="*/ 707571 w 3331028"/>
              <a:gd name="connsiteY9" fmla="*/ 108857 h 381000"/>
              <a:gd name="connsiteX10" fmla="*/ 413657 w 3331028"/>
              <a:gd name="connsiteY10" fmla="*/ 185057 h 381000"/>
              <a:gd name="connsiteX11" fmla="*/ 141514 w 3331028"/>
              <a:gd name="connsiteY11" fmla="*/ 283029 h 381000"/>
              <a:gd name="connsiteX12" fmla="*/ 0 w 3331028"/>
              <a:gd name="connsiteY12" fmla="*/ 381000 h 381000"/>
              <a:gd name="connsiteX0" fmla="*/ 0 w 3331028"/>
              <a:gd name="connsiteY0" fmla="*/ 385186 h 385186"/>
              <a:gd name="connsiteX1" fmla="*/ 3331028 w 3331028"/>
              <a:gd name="connsiteY1" fmla="*/ 385186 h 385186"/>
              <a:gd name="connsiteX2" fmla="*/ 3080657 w 3331028"/>
              <a:gd name="connsiteY2" fmla="*/ 221900 h 385186"/>
              <a:gd name="connsiteX3" fmla="*/ 2743200 w 3331028"/>
              <a:gd name="connsiteY3" fmla="*/ 134815 h 385186"/>
              <a:gd name="connsiteX4" fmla="*/ 2405743 w 3331028"/>
              <a:gd name="connsiteY4" fmla="*/ 58615 h 385186"/>
              <a:gd name="connsiteX5" fmla="*/ 1948543 w 3331028"/>
              <a:gd name="connsiteY5" fmla="*/ 4186 h 385186"/>
              <a:gd name="connsiteX6" fmla="*/ 1449474 w 3331028"/>
              <a:gd name="connsiteY6" fmla="*/ 0 h 385186"/>
              <a:gd name="connsiteX7" fmla="*/ 1251857 w 3331028"/>
              <a:gd name="connsiteY7" fmla="*/ 36843 h 385186"/>
              <a:gd name="connsiteX8" fmla="*/ 968828 w 3331028"/>
              <a:gd name="connsiteY8" fmla="*/ 69500 h 385186"/>
              <a:gd name="connsiteX9" fmla="*/ 707571 w 3331028"/>
              <a:gd name="connsiteY9" fmla="*/ 113043 h 385186"/>
              <a:gd name="connsiteX10" fmla="*/ 413657 w 3331028"/>
              <a:gd name="connsiteY10" fmla="*/ 189243 h 385186"/>
              <a:gd name="connsiteX11" fmla="*/ 141514 w 3331028"/>
              <a:gd name="connsiteY11" fmla="*/ 287215 h 385186"/>
              <a:gd name="connsiteX12" fmla="*/ 0 w 3331028"/>
              <a:gd name="connsiteY12" fmla="*/ 385186 h 385186"/>
              <a:gd name="connsiteX0" fmla="*/ 0 w 3331028"/>
              <a:gd name="connsiteY0" fmla="*/ 385186 h 385186"/>
              <a:gd name="connsiteX1" fmla="*/ 3331028 w 3331028"/>
              <a:gd name="connsiteY1" fmla="*/ 385186 h 385186"/>
              <a:gd name="connsiteX2" fmla="*/ 3080657 w 3331028"/>
              <a:gd name="connsiteY2" fmla="*/ 221900 h 385186"/>
              <a:gd name="connsiteX3" fmla="*/ 2743200 w 3331028"/>
              <a:gd name="connsiteY3" fmla="*/ 134815 h 385186"/>
              <a:gd name="connsiteX4" fmla="*/ 2405743 w 3331028"/>
              <a:gd name="connsiteY4" fmla="*/ 58615 h 385186"/>
              <a:gd name="connsiteX5" fmla="*/ 1948543 w 3331028"/>
              <a:gd name="connsiteY5" fmla="*/ 4186 h 385186"/>
              <a:gd name="connsiteX6" fmla="*/ 1449474 w 3331028"/>
              <a:gd name="connsiteY6" fmla="*/ 0 h 385186"/>
              <a:gd name="connsiteX7" fmla="*/ 1261068 w 3331028"/>
              <a:gd name="connsiteY7" fmla="*/ 23429 h 385186"/>
              <a:gd name="connsiteX8" fmla="*/ 1251857 w 3331028"/>
              <a:gd name="connsiteY8" fmla="*/ 36843 h 385186"/>
              <a:gd name="connsiteX9" fmla="*/ 968828 w 3331028"/>
              <a:gd name="connsiteY9" fmla="*/ 69500 h 385186"/>
              <a:gd name="connsiteX10" fmla="*/ 707571 w 3331028"/>
              <a:gd name="connsiteY10" fmla="*/ 113043 h 385186"/>
              <a:gd name="connsiteX11" fmla="*/ 413657 w 3331028"/>
              <a:gd name="connsiteY11" fmla="*/ 189243 h 385186"/>
              <a:gd name="connsiteX12" fmla="*/ 141514 w 3331028"/>
              <a:gd name="connsiteY12" fmla="*/ 287215 h 385186"/>
              <a:gd name="connsiteX13" fmla="*/ 0 w 3331028"/>
              <a:gd name="connsiteY13" fmla="*/ 385186 h 385186"/>
              <a:gd name="connsiteX0" fmla="*/ 0 w 3331028"/>
              <a:gd name="connsiteY0" fmla="*/ 385186 h 385186"/>
              <a:gd name="connsiteX1" fmla="*/ 3331028 w 3331028"/>
              <a:gd name="connsiteY1" fmla="*/ 385186 h 385186"/>
              <a:gd name="connsiteX2" fmla="*/ 3080657 w 3331028"/>
              <a:gd name="connsiteY2" fmla="*/ 221900 h 385186"/>
              <a:gd name="connsiteX3" fmla="*/ 2743200 w 3331028"/>
              <a:gd name="connsiteY3" fmla="*/ 134815 h 385186"/>
              <a:gd name="connsiteX4" fmla="*/ 2405743 w 3331028"/>
              <a:gd name="connsiteY4" fmla="*/ 58615 h 385186"/>
              <a:gd name="connsiteX5" fmla="*/ 1948543 w 3331028"/>
              <a:gd name="connsiteY5" fmla="*/ 4186 h 385186"/>
              <a:gd name="connsiteX6" fmla="*/ 1449474 w 3331028"/>
              <a:gd name="connsiteY6" fmla="*/ 0 h 385186"/>
              <a:gd name="connsiteX7" fmla="*/ 1261068 w 3331028"/>
              <a:gd name="connsiteY7" fmla="*/ 23429 h 385186"/>
              <a:gd name="connsiteX8" fmla="*/ 1251857 w 3331028"/>
              <a:gd name="connsiteY8" fmla="*/ 36843 h 385186"/>
              <a:gd name="connsiteX9" fmla="*/ 968828 w 3331028"/>
              <a:gd name="connsiteY9" fmla="*/ 69500 h 385186"/>
              <a:gd name="connsiteX10" fmla="*/ 693336 w 3331028"/>
              <a:gd name="connsiteY10" fmla="*/ 98792 h 385186"/>
              <a:gd name="connsiteX11" fmla="*/ 707571 w 3331028"/>
              <a:gd name="connsiteY11" fmla="*/ 113043 h 385186"/>
              <a:gd name="connsiteX12" fmla="*/ 413657 w 3331028"/>
              <a:gd name="connsiteY12" fmla="*/ 189243 h 385186"/>
              <a:gd name="connsiteX13" fmla="*/ 141514 w 3331028"/>
              <a:gd name="connsiteY13" fmla="*/ 287215 h 385186"/>
              <a:gd name="connsiteX14" fmla="*/ 0 w 3331028"/>
              <a:gd name="connsiteY14" fmla="*/ 385186 h 385186"/>
              <a:gd name="connsiteX0" fmla="*/ 0 w 3331028"/>
              <a:gd name="connsiteY0" fmla="*/ 385186 h 385186"/>
              <a:gd name="connsiteX1" fmla="*/ 3331028 w 3331028"/>
              <a:gd name="connsiteY1" fmla="*/ 385186 h 385186"/>
              <a:gd name="connsiteX2" fmla="*/ 3080657 w 3331028"/>
              <a:gd name="connsiteY2" fmla="*/ 221900 h 385186"/>
              <a:gd name="connsiteX3" fmla="*/ 2743200 w 3331028"/>
              <a:gd name="connsiteY3" fmla="*/ 134815 h 385186"/>
              <a:gd name="connsiteX4" fmla="*/ 2405743 w 3331028"/>
              <a:gd name="connsiteY4" fmla="*/ 58615 h 385186"/>
              <a:gd name="connsiteX5" fmla="*/ 1948543 w 3331028"/>
              <a:gd name="connsiteY5" fmla="*/ 4186 h 385186"/>
              <a:gd name="connsiteX6" fmla="*/ 1449474 w 3331028"/>
              <a:gd name="connsiteY6" fmla="*/ 0 h 385186"/>
              <a:gd name="connsiteX7" fmla="*/ 1261068 w 3331028"/>
              <a:gd name="connsiteY7" fmla="*/ 23429 h 385186"/>
              <a:gd name="connsiteX8" fmla="*/ 1251857 w 3331028"/>
              <a:gd name="connsiteY8" fmla="*/ 36843 h 385186"/>
              <a:gd name="connsiteX9" fmla="*/ 968828 w 3331028"/>
              <a:gd name="connsiteY9" fmla="*/ 69500 h 385186"/>
              <a:gd name="connsiteX10" fmla="*/ 693336 w 3331028"/>
              <a:gd name="connsiteY10" fmla="*/ 98792 h 385186"/>
              <a:gd name="connsiteX11" fmla="*/ 707571 w 3331028"/>
              <a:gd name="connsiteY11" fmla="*/ 113043 h 385186"/>
              <a:gd name="connsiteX12" fmla="*/ 463899 w 3331028"/>
              <a:gd name="connsiteY12" fmla="*/ 149049 h 385186"/>
              <a:gd name="connsiteX13" fmla="*/ 141514 w 3331028"/>
              <a:gd name="connsiteY13" fmla="*/ 287215 h 385186"/>
              <a:gd name="connsiteX14" fmla="*/ 0 w 3331028"/>
              <a:gd name="connsiteY14" fmla="*/ 385186 h 385186"/>
              <a:gd name="connsiteX0" fmla="*/ 0 w 3331028"/>
              <a:gd name="connsiteY0" fmla="*/ 385186 h 385186"/>
              <a:gd name="connsiteX1" fmla="*/ 3331028 w 3331028"/>
              <a:gd name="connsiteY1" fmla="*/ 385186 h 385186"/>
              <a:gd name="connsiteX2" fmla="*/ 3080657 w 3331028"/>
              <a:gd name="connsiteY2" fmla="*/ 221900 h 385186"/>
              <a:gd name="connsiteX3" fmla="*/ 2743200 w 3331028"/>
              <a:gd name="connsiteY3" fmla="*/ 134815 h 385186"/>
              <a:gd name="connsiteX4" fmla="*/ 2405743 w 3331028"/>
              <a:gd name="connsiteY4" fmla="*/ 58615 h 385186"/>
              <a:gd name="connsiteX5" fmla="*/ 1948543 w 3331028"/>
              <a:gd name="connsiteY5" fmla="*/ 4186 h 385186"/>
              <a:gd name="connsiteX6" fmla="*/ 1449474 w 3331028"/>
              <a:gd name="connsiteY6" fmla="*/ 0 h 385186"/>
              <a:gd name="connsiteX7" fmla="*/ 1261068 w 3331028"/>
              <a:gd name="connsiteY7" fmla="*/ 23429 h 385186"/>
              <a:gd name="connsiteX8" fmla="*/ 1251857 w 3331028"/>
              <a:gd name="connsiteY8" fmla="*/ 36843 h 385186"/>
              <a:gd name="connsiteX9" fmla="*/ 968828 w 3331028"/>
              <a:gd name="connsiteY9" fmla="*/ 69500 h 385186"/>
              <a:gd name="connsiteX10" fmla="*/ 693336 w 3331028"/>
              <a:gd name="connsiteY10" fmla="*/ 98792 h 385186"/>
              <a:gd name="connsiteX11" fmla="*/ 597039 w 3331028"/>
              <a:gd name="connsiteY11" fmla="*/ 108019 h 385186"/>
              <a:gd name="connsiteX12" fmla="*/ 463899 w 3331028"/>
              <a:gd name="connsiteY12" fmla="*/ 149049 h 385186"/>
              <a:gd name="connsiteX13" fmla="*/ 141514 w 3331028"/>
              <a:gd name="connsiteY13" fmla="*/ 287215 h 385186"/>
              <a:gd name="connsiteX14" fmla="*/ 0 w 3331028"/>
              <a:gd name="connsiteY14" fmla="*/ 385186 h 385186"/>
              <a:gd name="connsiteX0" fmla="*/ 0 w 3331028"/>
              <a:gd name="connsiteY0" fmla="*/ 385186 h 385186"/>
              <a:gd name="connsiteX1" fmla="*/ 3331028 w 3331028"/>
              <a:gd name="connsiteY1" fmla="*/ 385186 h 385186"/>
              <a:gd name="connsiteX2" fmla="*/ 3080657 w 3331028"/>
              <a:gd name="connsiteY2" fmla="*/ 221900 h 385186"/>
              <a:gd name="connsiteX3" fmla="*/ 2743200 w 3331028"/>
              <a:gd name="connsiteY3" fmla="*/ 134815 h 385186"/>
              <a:gd name="connsiteX4" fmla="*/ 2405743 w 3331028"/>
              <a:gd name="connsiteY4" fmla="*/ 58615 h 385186"/>
              <a:gd name="connsiteX5" fmla="*/ 1948543 w 3331028"/>
              <a:gd name="connsiteY5" fmla="*/ 4186 h 385186"/>
              <a:gd name="connsiteX6" fmla="*/ 1449474 w 3331028"/>
              <a:gd name="connsiteY6" fmla="*/ 0 h 385186"/>
              <a:gd name="connsiteX7" fmla="*/ 1261068 w 3331028"/>
              <a:gd name="connsiteY7" fmla="*/ 23429 h 385186"/>
              <a:gd name="connsiteX8" fmla="*/ 1251857 w 3331028"/>
              <a:gd name="connsiteY8" fmla="*/ 36843 h 385186"/>
              <a:gd name="connsiteX9" fmla="*/ 968828 w 3331028"/>
              <a:gd name="connsiteY9" fmla="*/ 69500 h 385186"/>
              <a:gd name="connsiteX10" fmla="*/ 803868 w 3331028"/>
              <a:gd name="connsiteY10" fmla="*/ 88744 h 385186"/>
              <a:gd name="connsiteX11" fmla="*/ 597039 w 3331028"/>
              <a:gd name="connsiteY11" fmla="*/ 108019 h 385186"/>
              <a:gd name="connsiteX12" fmla="*/ 463899 w 3331028"/>
              <a:gd name="connsiteY12" fmla="*/ 149049 h 385186"/>
              <a:gd name="connsiteX13" fmla="*/ 141514 w 3331028"/>
              <a:gd name="connsiteY13" fmla="*/ 287215 h 385186"/>
              <a:gd name="connsiteX14" fmla="*/ 0 w 3331028"/>
              <a:gd name="connsiteY14" fmla="*/ 385186 h 385186"/>
              <a:gd name="connsiteX0" fmla="*/ 0 w 3331028"/>
              <a:gd name="connsiteY0" fmla="*/ 385186 h 385186"/>
              <a:gd name="connsiteX1" fmla="*/ 3331028 w 3331028"/>
              <a:gd name="connsiteY1" fmla="*/ 385186 h 385186"/>
              <a:gd name="connsiteX2" fmla="*/ 3080657 w 3331028"/>
              <a:gd name="connsiteY2" fmla="*/ 221900 h 385186"/>
              <a:gd name="connsiteX3" fmla="*/ 2743200 w 3331028"/>
              <a:gd name="connsiteY3" fmla="*/ 134815 h 385186"/>
              <a:gd name="connsiteX4" fmla="*/ 2405743 w 3331028"/>
              <a:gd name="connsiteY4" fmla="*/ 58615 h 385186"/>
              <a:gd name="connsiteX5" fmla="*/ 1948543 w 3331028"/>
              <a:gd name="connsiteY5" fmla="*/ 4186 h 385186"/>
              <a:gd name="connsiteX6" fmla="*/ 1449474 w 3331028"/>
              <a:gd name="connsiteY6" fmla="*/ 0 h 385186"/>
              <a:gd name="connsiteX7" fmla="*/ 1261068 w 3331028"/>
              <a:gd name="connsiteY7" fmla="*/ 23429 h 385186"/>
              <a:gd name="connsiteX8" fmla="*/ 1251857 w 3331028"/>
              <a:gd name="connsiteY8" fmla="*/ 36843 h 385186"/>
              <a:gd name="connsiteX9" fmla="*/ 1003997 w 3331028"/>
              <a:gd name="connsiteY9" fmla="*/ 39355 h 385186"/>
              <a:gd name="connsiteX10" fmla="*/ 803868 w 3331028"/>
              <a:gd name="connsiteY10" fmla="*/ 88744 h 385186"/>
              <a:gd name="connsiteX11" fmla="*/ 597039 w 3331028"/>
              <a:gd name="connsiteY11" fmla="*/ 108019 h 385186"/>
              <a:gd name="connsiteX12" fmla="*/ 463899 w 3331028"/>
              <a:gd name="connsiteY12" fmla="*/ 149049 h 385186"/>
              <a:gd name="connsiteX13" fmla="*/ 141514 w 3331028"/>
              <a:gd name="connsiteY13" fmla="*/ 287215 h 385186"/>
              <a:gd name="connsiteX14" fmla="*/ 0 w 3331028"/>
              <a:gd name="connsiteY14" fmla="*/ 385186 h 385186"/>
              <a:gd name="connsiteX0" fmla="*/ 0 w 3331028"/>
              <a:gd name="connsiteY0" fmla="*/ 385186 h 385186"/>
              <a:gd name="connsiteX1" fmla="*/ 3331028 w 3331028"/>
              <a:gd name="connsiteY1" fmla="*/ 385186 h 385186"/>
              <a:gd name="connsiteX2" fmla="*/ 3080657 w 3331028"/>
              <a:gd name="connsiteY2" fmla="*/ 221900 h 385186"/>
              <a:gd name="connsiteX3" fmla="*/ 2743200 w 3331028"/>
              <a:gd name="connsiteY3" fmla="*/ 134815 h 385186"/>
              <a:gd name="connsiteX4" fmla="*/ 2405743 w 3331028"/>
              <a:gd name="connsiteY4" fmla="*/ 58615 h 385186"/>
              <a:gd name="connsiteX5" fmla="*/ 1948543 w 3331028"/>
              <a:gd name="connsiteY5" fmla="*/ 4186 h 385186"/>
              <a:gd name="connsiteX6" fmla="*/ 1449474 w 3331028"/>
              <a:gd name="connsiteY6" fmla="*/ 0 h 385186"/>
              <a:gd name="connsiteX7" fmla="*/ 1261068 w 3331028"/>
              <a:gd name="connsiteY7" fmla="*/ 23429 h 385186"/>
              <a:gd name="connsiteX8" fmla="*/ 1191567 w 3331028"/>
              <a:gd name="connsiteY8" fmla="*/ 16746 h 385186"/>
              <a:gd name="connsiteX9" fmla="*/ 1003997 w 3331028"/>
              <a:gd name="connsiteY9" fmla="*/ 39355 h 385186"/>
              <a:gd name="connsiteX10" fmla="*/ 803868 w 3331028"/>
              <a:gd name="connsiteY10" fmla="*/ 88744 h 385186"/>
              <a:gd name="connsiteX11" fmla="*/ 597039 w 3331028"/>
              <a:gd name="connsiteY11" fmla="*/ 108019 h 385186"/>
              <a:gd name="connsiteX12" fmla="*/ 463899 w 3331028"/>
              <a:gd name="connsiteY12" fmla="*/ 149049 h 385186"/>
              <a:gd name="connsiteX13" fmla="*/ 141514 w 3331028"/>
              <a:gd name="connsiteY13" fmla="*/ 287215 h 385186"/>
              <a:gd name="connsiteX14" fmla="*/ 0 w 3331028"/>
              <a:gd name="connsiteY14" fmla="*/ 385186 h 385186"/>
              <a:gd name="connsiteX0" fmla="*/ 0 w 3331028"/>
              <a:gd name="connsiteY0" fmla="*/ 385989 h 385989"/>
              <a:gd name="connsiteX1" fmla="*/ 3331028 w 3331028"/>
              <a:gd name="connsiteY1" fmla="*/ 385989 h 385989"/>
              <a:gd name="connsiteX2" fmla="*/ 3080657 w 3331028"/>
              <a:gd name="connsiteY2" fmla="*/ 222703 h 385989"/>
              <a:gd name="connsiteX3" fmla="*/ 2743200 w 3331028"/>
              <a:gd name="connsiteY3" fmla="*/ 135618 h 385989"/>
              <a:gd name="connsiteX4" fmla="*/ 2405743 w 3331028"/>
              <a:gd name="connsiteY4" fmla="*/ 59418 h 385989"/>
              <a:gd name="connsiteX5" fmla="*/ 1948543 w 3331028"/>
              <a:gd name="connsiteY5" fmla="*/ 4989 h 385989"/>
              <a:gd name="connsiteX6" fmla="*/ 1449474 w 3331028"/>
              <a:gd name="connsiteY6" fmla="*/ 803 h 385989"/>
              <a:gd name="connsiteX7" fmla="*/ 1321358 w 3331028"/>
              <a:gd name="connsiteY7" fmla="*/ 4135 h 385989"/>
              <a:gd name="connsiteX8" fmla="*/ 1191567 w 3331028"/>
              <a:gd name="connsiteY8" fmla="*/ 17549 h 385989"/>
              <a:gd name="connsiteX9" fmla="*/ 1003997 w 3331028"/>
              <a:gd name="connsiteY9" fmla="*/ 40158 h 385989"/>
              <a:gd name="connsiteX10" fmla="*/ 803868 w 3331028"/>
              <a:gd name="connsiteY10" fmla="*/ 89547 h 385989"/>
              <a:gd name="connsiteX11" fmla="*/ 597039 w 3331028"/>
              <a:gd name="connsiteY11" fmla="*/ 108822 h 385989"/>
              <a:gd name="connsiteX12" fmla="*/ 463899 w 3331028"/>
              <a:gd name="connsiteY12" fmla="*/ 149852 h 385989"/>
              <a:gd name="connsiteX13" fmla="*/ 141514 w 3331028"/>
              <a:gd name="connsiteY13" fmla="*/ 288018 h 385989"/>
              <a:gd name="connsiteX14" fmla="*/ 0 w 3331028"/>
              <a:gd name="connsiteY14" fmla="*/ 385989 h 385989"/>
              <a:gd name="connsiteX0" fmla="*/ 0 w 3366197"/>
              <a:gd name="connsiteY0" fmla="*/ 385989 h 385989"/>
              <a:gd name="connsiteX1" fmla="*/ 3366197 w 3366197"/>
              <a:gd name="connsiteY1" fmla="*/ 380964 h 385989"/>
              <a:gd name="connsiteX2" fmla="*/ 3080657 w 3366197"/>
              <a:gd name="connsiteY2" fmla="*/ 222703 h 385989"/>
              <a:gd name="connsiteX3" fmla="*/ 2743200 w 3366197"/>
              <a:gd name="connsiteY3" fmla="*/ 135618 h 385989"/>
              <a:gd name="connsiteX4" fmla="*/ 2405743 w 3366197"/>
              <a:gd name="connsiteY4" fmla="*/ 59418 h 385989"/>
              <a:gd name="connsiteX5" fmla="*/ 1948543 w 3366197"/>
              <a:gd name="connsiteY5" fmla="*/ 4989 h 385989"/>
              <a:gd name="connsiteX6" fmla="*/ 1449474 w 3366197"/>
              <a:gd name="connsiteY6" fmla="*/ 803 h 385989"/>
              <a:gd name="connsiteX7" fmla="*/ 1321358 w 3366197"/>
              <a:gd name="connsiteY7" fmla="*/ 4135 h 385989"/>
              <a:gd name="connsiteX8" fmla="*/ 1191567 w 3366197"/>
              <a:gd name="connsiteY8" fmla="*/ 17549 h 385989"/>
              <a:gd name="connsiteX9" fmla="*/ 1003997 w 3366197"/>
              <a:gd name="connsiteY9" fmla="*/ 40158 h 385989"/>
              <a:gd name="connsiteX10" fmla="*/ 803868 w 3366197"/>
              <a:gd name="connsiteY10" fmla="*/ 89547 h 385989"/>
              <a:gd name="connsiteX11" fmla="*/ 597039 w 3366197"/>
              <a:gd name="connsiteY11" fmla="*/ 108822 h 385989"/>
              <a:gd name="connsiteX12" fmla="*/ 463899 w 3366197"/>
              <a:gd name="connsiteY12" fmla="*/ 149852 h 385989"/>
              <a:gd name="connsiteX13" fmla="*/ 141514 w 3366197"/>
              <a:gd name="connsiteY13" fmla="*/ 288018 h 385989"/>
              <a:gd name="connsiteX14" fmla="*/ 0 w 3366197"/>
              <a:gd name="connsiteY14" fmla="*/ 385989 h 385989"/>
              <a:gd name="connsiteX0" fmla="*/ 0 w 3396342"/>
              <a:gd name="connsiteY0" fmla="*/ 385989 h 385989"/>
              <a:gd name="connsiteX1" fmla="*/ 3396342 w 3396342"/>
              <a:gd name="connsiteY1" fmla="*/ 380964 h 385989"/>
              <a:gd name="connsiteX2" fmla="*/ 3110802 w 3396342"/>
              <a:gd name="connsiteY2" fmla="*/ 222703 h 385989"/>
              <a:gd name="connsiteX3" fmla="*/ 2773345 w 3396342"/>
              <a:gd name="connsiteY3" fmla="*/ 135618 h 385989"/>
              <a:gd name="connsiteX4" fmla="*/ 2435888 w 3396342"/>
              <a:gd name="connsiteY4" fmla="*/ 59418 h 385989"/>
              <a:gd name="connsiteX5" fmla="*/ 1978688 w 3396342"/>
              <a:gd name="connsiteY5" fmla="*/ 4989 h 385989"/>
              <a:gd name="connsiteX6" fmla="*/ 1479619 w 3396342"/>
              <a:gd name="connsiteY6" fmla="*/ 803 h 385989"/>
              <a:gd name="connsiteX7" fmla="*/ 1351503 w 3396342"/>
              <a:gd name="connsiteY7" fmla="*/ 4135 h 385989"/>
              <a:gd name="connsiteX8" fmla="*/ 1221712 w 3396342"/>
              <a:gd name="connsiteY8" fmla="*/ 17549 h 385989"/>
              <a:gd name="connsiteX9" fmla="*/ 1034142 w 3396342"/>
              <a:gd name="connsiteY9" fmla="*/ 40158 h 385989"/>
              <a:gd name="connsiteX10" fmla="*/ 834013 w 3396342"/>
              <a:gd name="connsiteY10" fmla="*/ 89547 h 385989"/>
              <a:gd name="connsiteX11" fmla="*/ 627184 w 3396342"/>
              <a:gd name="connsiteY11" fmla="*/ 108822 h 385989"/>
              <a:gd name="connsiteX12" fmla="*/ 494044 w 3396342"/>
              <a:gd name="connsiteY12" fmla="*/ 149852 h 385989"/>
              <a:gd name="connsiteX13" fmla="*/ 171659 w 3396342"/>
              <a:gd name="connsiteY13" fmla="*/ 288018 h 385989"/>
              <a:gd name="connsiteX14" fmla="*/ 0 w 3396342"/>
              <a:gd name="connsiteY14" fmla="*/ 385989 h 385989"/>
              <a:gd name="connsiteX0" fmla="*/ 0 w 3396342"/>
              <a:gd name="connsiteY0" fmla="*/ 385989 h 385989"/>
              <a:gd name="connsiteX1" fmla="*/ 3396342 w 3396342"/>
              <a:gd name="connsiteY1" fmla="*/ 380964 h 385989"/>
              <a:gd name="connsiteX2" fmla="*/ 3285811 w 3396342"/>
              <a:gd name="connsiteY2" fmla="*/ 315635 h 385989"/>
              <a:gd name="connsiteX3" fmla="*/ 3110802 w 3396342"/>
              <a:gd name="connsiteY3" fmla="*/ 222703 h 385989"/>
              <a:gd name="connsiteX4" fmla="*/ 2773345 w 3396342"/>
              <a:gd name="connsiteY4" fmla="*/ 135618 h 385989"/>
              <a:gd name="connsiteX5" fmla="*/ 2435888 w 3396342"/>
              <a:gd name="connsiteY5" fmla="*/ 59418 h 385989"/>
              <a:gd name="connsiteX6" fmla="*/ 1978688 w 3396342"/>
              <a:gd name="connsiteY6" fmla="*/ 4989 h 385989"/>
              <a:gd name="connsiteX7" fmla="*/ 1479619 w 3396342"/>
              <a:gd name="connsiteY7" fmla="*/ 803 h 385989"/>
              <a:gd name="connsiteX8" fmla="*/ 1351503 w 3396342"/>
              <a:gd name="connsiteY8" fmla="*/ 4135 h 385989"/>
              <a:gd name="connsiteX9" fmla="*/ 1221712 w 3396342"/>
              <a:gd name="connsiteY9" fmla="*/ 17549 h 385989"/>
              <a:gd name="connsiteX10" fmla="*/ 1034142 w 3396342"/>
              <a:gd name="connsiteY10" fmla="*/ 40158 h 385989"/>
              <a:gd name="connsiteX11" fmla="*/ 834013 w 3396342"/>
              <a:gd name="connsiteY11" fmla="*/ 89547 h 385989"/>
              <a:gd name="connsiteX12" fmla="*/ 627184 w 3396342"/>
              <a:gd name="connsiteY12" fmla="*/ 108822 h 385989"/>
              <a:gd name="connsiteX13" fmla="*/ 494044 w 3396342"/>
              <a:gd name="connsiteY13" fmla="*/ 149852 h 385989"/>
              <a:gd name="connsiteX14" fmla="*/ 171659 w 3396342"/>
              <a:gd name="connsiteY14" fmla="*/ 288018 h 385989"/>
              <a:gd name="connsiteX15" fmla="*/ 0 w 3396342"/>
              <a:gd name="connsiteY15" fmla="*/ 385989 h 385989"/>
              <a:gd name="connsiteX0" fmla="*/ 0 w 3396342"/>
              <a:gd name="connsiteY0" fmla="*/ 385989 h 385989"/>
              <a:gd name="connsiteX1" fmla="*/ 3396342 w 3396342"/>
              <a:gd name="connsiteY1" fmla="*/ 380964 h 385989"/>
              <a:gd name="connsiteX2" fmla="*/ 3240594 w 3396342"/>
              <a:gd name="connsiteY2" fmla="*/ 290514 h 385989"/>
              <a:gd name="connsiteX3" fmla="*/ 3110802 w 3396342"/>
              <a:gd name="connsiteY3" fmla="*/ 222703 h 385989"/>
              <a:gd name="connsiteX4" fmla="*/ 2773345 w 3396342"/>
              <a:gd name="connsiteY4" fmla="*/ 135618 h 385989"/>
              <a:gd name="connsiteX5" fmla="*/ 2435888 w 3396342"/>
              <a:gd name="connsiteY5" fmla="*/ 59418 h 385989"/>
              <a:gd name="connsiteX6" fmla="*/ 1978688 w 3396342"/>
              <a:gd name="connsiteY6" fmla="*/ 4989 h 385989"/>
              <a:gd name="connsiteX7" fmla="*/ 1479619 w 3396342"/>
              <a:gd name="connsiteY7" fmla="*/ 803 h 385989"/>
              <a:gd name="connsiteX8" fmla="*/ 1351503 w 3396342"/>
              <a:gd name="connsiteY8" fmla="*/ 4135 h 385989"/>
              <a:gd name="connsiteX9" fmla="*/ 1221712 w 3396342"/>
              <a:gd name="connsiteY9" fmla="*/ 17549 h 385989"/>
              <a:gd name="connsiteX10" fmla="*/ 1034142 w 3396342"/>
              <a:gd name="connsiteY10" fmla="*/ 40158 h 385989"/>
              <a:gd name="connsiteX11" fmla="*/ 834013 w 3396342"/>
              <a:gd name="connsiteY11" fmla="*/ 89547 h 385989"/>
              <a:gd name="connsiteX12" fmla="*/ 627184 w 3396342"/>
              <a:gd name="connsiteY12" fmla="*/ 108822 h 385989"/>
              <a:gd name="connsiteX13" fmla="*/ 494044 w 3396342"/>
              <a:gd name="connsiteY13" fmla="*/ 149852 h 385989"/>
              <a:gd name="connsiteX14" fmla="*/ 171659 w 3396342"/>
              <a:gd name="connsiteY14" fmla="*/ 288018 h 385989"/>
              <a:gd name="connsiteX15" fmla="*/ 0 w 3396342"/>
              <a:gd name="connsiteY15" fmla="*/ 385989 h 385989"/>
              <a:gd name="connsiteX0" fmla="*/ 0 w 3396342"/>
              <a:gd name="connsiteY0" fmla="*/ 385989 h 385989"/>
              <a:gd name="connsiteX1" fmla="*/ 3396342 w 3396342"/>
              <a:gd name="connsiteY1" fmla="*/ 380964 h 385989"/>
              <a:gd name="connsiteX2" fmla="*/ 3240594 w 3396342"/>
              <a:gd name="connsiteY2" fmla="*/ 290514 h 385989"/>
              <a:gd name="connsiteX3" fmla="*/ 2975149 w 3396342"/>
              <a:gd name="connsiteY3" fmla="*/ 172461 h 385989"/>
              <a:gd name="connsiteX4" fmla="*/ 2773345 w 3396342"/>
              <a:gd name="connsiteY4" fmla="*/ 135618 h 385989"/>
              <a:gd name="connsiteX5" fmla="*/ 2435888 w 3396342"/>
              <a:gd name="connsiteY5" fmla="*/ 59418 h 385989"/>
              <a:gd name="connsiteX6" fmla="*/ 1978688 w 3396342"/>
              <a:gd name="connsiteY6" fmla="*/ 4989 h 385989"/>
              <a:gd name="connsiteX7" fmla="*/ 1479619 w 3396342"/>
              <a:gd name="connsiteY7" fmla="*/ 803 h 385989"/>
              <a:gd name="connsiteX8" fmla="*/ 1351503 w 3396342"/>
              <a:gd name="connsiteY8" fmla="*/ 4135 h 385989"/>
              <a:gd name="connsiteX9" fmla="*/ 1221712 w 3396342"/>
              <a:gd name="connsiteY9" fmla="*/ 17549 h 385989"/>
              <a:gd name="connsiteX10" fmla="*/ 1034142 w 3396342"/>
              <a:gd name="connsiteY10" fmla="*/ 40158 h 385989"/>
              <a:gd name="connsiteX11" fmla="*/ 834013 w 3396342"/>
              <a:gd name="connsiteY11" fmla="*/ 89547 h 385989"/>
              <a:gd name="connsiteX12" fmla="*/ 627184 w 3396342"/>
              <a:gd name="connsiteY12" fmla="*/ 108822 h 385989"/>
              <a:gd name="connsiteX13" fmla="*/ 494044 w 3396342"/>
              <a:gd name="connsiteY13" fmla="*/ 149852 h 385989"/>
              <a:gd name="connsiteX14" fmla="*/ 171659 w 3396342"/>
              <a:gd name="connsiteY14" fmla="*/ 288018 h 385989"/>
              <a:gd name="connsiteX15" fmla="*/ 0 w 3396342"/>
              <a:gd name="connsiteY15" fmla="*/ 385989 h 385989"/>
              <a:gd name="connsiteX0" fmla="*/ 0 w 3396342"/>
              <a:gd name="connsiteY0" fmla="*/ 385989 h 385989"/>
              <a:gd name="connsiteX1" fmla="*/ 3396342 w 3396342"/>
              <a:gd name="connsiteY1" fmla="*/ 380964 h 385989"/>
              <a:gd name="connsiteX2" fmla="*/ 3235570 w 3396342"/>
              <a:gd name="connsiteY2" fmla="*/ 275442 h 385989"/>
              <a:gd name="connsiteX3" fmla="*/ 2975149 w 3396342"/>
              <a:gd name="connsiteY3" fmla="*/ 172461 h 385989"/>
              <a:gd name="connsiteX4" fmla="*/ 2773345 w 3396342"/>
              <a:gd name="connsiteY4" fmla="*/ 135618 h 385989"/>
              <a:gd name="connsiteX5" fmla="*/ 2435888 w 3396342"/>
              <a:gd name="connsiteY5" fmla="*/ 59418 h 385989"/>
              <a:gd name="connsiteX6" fmla="*/ 1978688 w 3396342"/>
              <a:gd name="connsiteY6" fmla="*/ 4989 h 385989"/>
              <a:gd name="connsiteX7" fmla="*/ 1479619 w 3396342"/>
              <a:gd name="connsiteY7" fmla="*/ 803 h 385989"/>
              <a:gd name="connsiteX8" fmla="*/ 1351503 w 3396342"/>
              <a:gd name="connsiteY8" fmla="*/ 4135 h 385989"/>
              <a:gd name="connsiteX9" fmla="*/ 1221712 w 3396342"/>
              <a:gd name="connsiteY9" fmla="*/ 17549 h 385989"/>
              <a:gd name="connsiteX10" fmla="*/ 1034142 w 3396342"/>
              <a:gd name="connsiteY10" fmla="*/ 40158 h 385989"/>
              <a:gd name="connsiteX11" fmla="*/ 834013 w 3396342"/>
              <a:gd name="connsiteY11" fmla="*/ 89547 h 385989"/>
              <a:gd name="connsiteX12" fmla="*/ 627184 w 3396342"/>
              <a:gd name="connsiteY12" fmla="*/ 108822 h 385989"/>
              <a:gd name="connsiteX13" fmla="*/ 494044 w 3396342"/>
              <a:gd name="connsiteY13" fmla="*/ 149852 h 385989"/>
              <a:gd name="connsiteX14" fmla="*/ 171659 w 3396342"/>
              <a:gd name="connsiteY14" fmla="*/ 288018 h 385989"/>
              <a:gd name="connsiteX15" fmla="*/ 0 w 3396342"/>
              <a:gd name="connsiteY15" fmla="*/ 385989 h 385989"/>
              <a:gd name="connsiteX0" fmla="*/ 0 w 3396342"/>
              <a:gd name="connsiteY0" fmla="*/ 385989 h 385989"/>
              <a:gd name="connsiteX1" fmla="*/ 3396342 w 3396342"/>
              <a:gd name="connsiteY1" fmla="*/ 380964 h 385989"/>
              <a:gd name="connsiteX2" fmla="*/ 3235570 w 3396342"/>
              <a:gd name="connsiteY2" fmla="*/ 275442 h 385989"/>
              <a:gd name="connsiteX3" fmla="*/ 3035440 w 3396342"/>
              <a:gd name="connsiteY3" fmla="*/ 187534 h 385989"/>
              <a:gd name="connsiteX4" fmla="*/ 2773345 w 3396342"/>
              <a:gd name="connsiteY4" fmla="*/ 135618 h 385989"/>
              <a:gd name="connsiteX5" fmla="*/ 2435888 w 3396342"/>
              <a:gd name="connsiteY5" fmla="*/ 59418 h 385989"/>
              <a:gd name="connsiteX6" fmla="*/ 1978688 w 3396342"/>
              <a:gd name="connsiteY6" fmla="*/ 4989 h 385989"/>
              <a:gd name="connsiteX7" fmla="*/ 1479619 w 3396342"/>
              <a:gd name="connsiteY7" fmla="*/ 803 h 385989"/>
              <a:gd name="connsiteX8" fmla="*/ 1351503 w 3396342"/>
              <a:gd name="connsiteY8" fmla="*/ 4135 h 385989"/>
              <a:gd name="connsiteX9" fmla="*/ 1221712 w 3396342"/>
              <a:gd name="connsiteY9" fmla="*/ 17549 h 385989"/>
              <a:gd name="connsiteX10" fmla="*/ 1034142 w 3396342"/>
              <a:gd name="connsiteY10" fmla="*/ 40158 h 385989"/>
              <a:gd name="connsiteX11" fmla="*/ 834013 w 3396342"/>
              <a:gd name="connsiteY11" fmla="*/ 89547 h 385989"/>
              <a:gd name="connsiteX12" fmla="*/ 627184 w 3396342"/>
              <a:gd name="connsiteY12" fmla="*/ 108822 h 385989"/>
              <a:gd name="connsiteX13" fmla="*/ 494044 w 3396342"/>
              <a:gd name="connsiteY13" fmla="*/ 149852 h 385989"/>
              <a:gd name="connsiteX14" fmla="*/ 171659 w 3396342"/>
              <a:gd name="connsiteY14" fmla="*/ 288018 h 385989"/>
              <a:gd name="connsiteX15" fmla="*/ 0 w 3396342"/>
              <a:gd name="connsiteY15" fmla="*/ 385989 h 38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96342" h="385989">
                <a:moveTo>
                  <a:pt x="0" y="385989"/>
                </a:moveTo>
                <a:lnTo>
                  <a:pt x="3396342" y="380964"/>
                </a:lnTo>
                <a:lnTo>
                  <a:pt x="3235570" y="275442"/>
                </a:lnTo>
                <a:lnTo>
                  <a:pt x="3035440" y="187534"/>
                </a:lnTo>
                <a:lnTo>
                  <a:pt x="2773345" y="135618"/>
                </a:lnTo>
                <a:lnTo>
                  <a:pt x="2435888" y="59418"/>
                </a:lnTo>
                <a:lnTo>
                  <a:pt x="1978688" y="4989"/>
                </a:lnTo>
                <a:lnTo>
                  <a:pt x="1479619" y="803"/>
                </a:lnTo>
                <a:cubicBezTo>
                  <a:pt x="1420166" y="13637"/>
                  <a:pt x="1410956" y="-8699"/>
                  <a:pt x="1351503" y="4135"/>
                </a:cubicBezTo>
                <a:lnTo>
                  <a:pt x="1221712" y="17549"/>
                </a:lnTo>
                <a:lnTo>
                  <a:pt x="1034142" y="40158"/>
                </a:lnTo>
                <a:cubicBezTo>
                  <a:pt x="952360" y="53271"/>
                  <a:pt x="915795" y="76434"/>
                  <a:pt x="834013" y="89547"/>
                </a:cubicBezTo>
                <a:lnTo>
                  <a:pt x="627184" y="108822"/>
                </a:lnTo>
                <a:lnTo>
                  <a:pt x="494044" y="149852"/>
                </a:lnTo>
                <a:lnTo>
                  <a:pt x="171659" y="288018"/>
                </a:lnTo>
                <a:lnTo>
                  <a:pt x="0" y="385989"/>
                </a:lnTo>
                <a:close/>
              </a:path>
            </a:pathLst>
          </a:custGeom>
          <a:solidFill>
            <a:srgbClr val="92D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677886" y="2068302"/>
            <a:ext cx="43543" cy="186145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Isosceles Triangle 22"/>
          <p:cNvSpPr/>
          <p:nvPr/>
        </p:nvSpPr>
        <p:spPr>
          <a:xfrm>
            <a:off x="4484914" y="1741731"/>
            <a:ext cx="718457" cy="20682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550229" y="1959445"/>
            <a:ext cx="576941" cy="3592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GT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2362199" y="1850571"/>
            <a:ext cx="664029" cy="446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Gas</a:t>
            </a:r>
            <a:endParaRPr lang="en-GB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0" y="2307771"/>
            <a:ext cx="9144000" cy="21772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C:\Users\mijnlieffhf\AppData\Local\Microsoft\Windows\Temporary Internet Files\Content.IE5\O7ZVWOLR\medium-Wind-Turbine-2-166.6-4649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5" y="85381"/>
            <a:ext cx="1203257" cy="225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7249885" y="2286016"/>
            <a:ext cx="653144" cy="249281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22571" y="2296902"/>
            <a:ext cx="642260" cy="28465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Isosceles Triangle 36"/>
          <p:cNvSpPr/>
          <p:nvPr/>
        </p:nvSpPr>
        <p:spPr>
          <a:xfrm>
            <a:off x="6760028" y="1719959"/>
            <a:ext cx="718457" cy="20682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6825343" y="1937673"/>
            <a:ext cx="576941" cy="3592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GT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1349829" y="2340429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G2P</a:t>
            </a:r>
          </a:p>
          <a:p>
            <a:pPr algn="ctr"/>
            <a:r>
              <a:rPr lang="en-GB" dirty="0" smtClean="0"/>
              <a:t>&amp; </a:t>
            </a:r>
          </a:p>
          <a:p>
            <a:pPr algn="ctr"/>
            <a:r>
              <a:rPr lang="en-GB" dirty="0" smtClean="0"/>
              <a:t>P2G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2848949" y="2351316"/>
            <a:ext cx="1744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Development synergy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2795620" y="2446697"/>
            <a:ext cx="1639074" cy="495108"/>
          </a:xfrm>
          <a:prstGeom prst="rect">
            <a:avLst/>
          </a:prstGeom>
          <a:solidFill>
            <a:schemeClr val="bg1"/>
          </a:solidFill>
        </p:spPr>
        <p:txBody>
          <a:bodyPr wrap="square" tIns="108000" bIns="108000" rtlCol="0">
            <a:spAutoFit/>
          </a:bodyPr>
          <a:lstStyle/>
          <a:p>
            <a:pPr algn="ctr"/>
            <a:r>
              <a:rPr lang="en-GB" dirty="0" smtClean="0"/>
              <a:t>G2GT-wells</a:t>
            </a:r>
            <a:endParaRPr lang="en-GB" dirty="0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2394857" y="1894114"/>
            <a:ext cx="6096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351314" y="1850571"/>
            <a:ext cx="664029" cy="4136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361112" y="1857104"/>
            <a:ext cx="664029" cy="446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Gas</a:t>
            </a:r>
            <a:endParaRPr lang="en-GB" dirty="0"/>
          </a:p>
        </p:txBody>
      </p:sp>
      <p:cxnSp>
        <p:nvCxnSpPr>
          <p:cNvPr id="48" name="Straight Connector 47"/>
          <p:cNvCxnSpPr>
            <a:stCxn id="24" idx="3"/>
            <a:endCxn id="38" idx="1"/>
          </p:cNvCxnSpPr>
          <p:nvPr/>
        </p:nvCxnSpPr>
        <p:spPr>
          <a:xfrm flipV="1">
            <a:off x="5127170" y="2117287"/>
            <a:ext cx="1698173" cy="21772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29493" y="2128174"/>
            <a:ext cx="1513116" cy="1088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38" idx="3"/>
          </p:cNvCxnSpPr>
          <p:nvPr/>
        </p:nvCxnSpPr>
        <p:spPr>
          <a:xfrm flipV="1">
            <a:off x="7402284" y="2095516"/>
            <a:ext cx="1741716" cy="21771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413573" y="178566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Heat &amp; cold grid</a:t>
            </a:r>
            <a:endParaRPr lang="en-GB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5132672" y="2224531"/>
            <a:ext cx="1698173" cy="21772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8950" y="2236470"/>
            <a:ext cx="1527810" cy="1905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7419216" y="2202760"/>
            <a:ext cx="1741716" cy="21771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918148" y="2416556"/>
            <a:ext cx="6225852" cy="1209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2903220" y="2305050"/>
            <a:ext cx="8230" cy="130912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320042" y="2362345"/>
            <a:ext cx="7168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Gas grid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52984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3" grpId="0" animBg="1"/>
      <p:bldP spid="24" grpId="0" animBg="1"/>
      <p:bldP spid="37" grpId="0" animBg="1"/>
      <p:bldP spid="38" grpId="0" animBg="1"/>
      <p:bldP spid="40" grpId="0"/>
      <p:bldP spid="43" grpId="0"/>
      <p:bldP spid="44" grpId="0" animBg="1"/>
      <p:bldP spid="49" grpId="0" animBg="1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7623"/>
            <a:ext cx="8301600" cy="532204"/>
          </a:xfrm>
        </p:spPr>
        <p:txBody>
          <a:bodyPr anchor="ctr"/>
          <a:lstStyle/>
          <a:p>
            <a:r>
              <a:rPr lang="en-GB" dirty="0" smtClean="0"/>
              <a:t>Dutch situation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783" y="996853"/>
            <a:ext cx="8189304" cy="3575147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GB" sz="1600" dirty="0" smtClean="0"/>
              <a:t>All ingredients </a:t>
            </a:r>
            <a:r>
              <a:rPr lang="en-GB" sz="1600" dirty="0" smtClean="0"/>
              <a:t>available:</a:t>
            </a:r>
            <a:endParaRPr lang="en-GB" sz="1600" dirty="0" smtClean="0"/>
          </a:p>
          <a:p>
            <a:pPr lvl="1">
              <a:spcBef>
                <a:spcPts val="1000"/>
              </a:spcBef>
            </a:pPr>
            <a:r>
              <a:rPr lang="en-GB" sz="1600" dirty="0" smtClean="0"/>
              <a:t>Sizeable </a:t>
            </a:r>
            <a:r>
              <a:rPr lang="en-GB" sz="1600" dirty="0"/>
              <a:t>gas prospect portfolio</a:t>
            </a:r>
          </a:p>
          <a:p>
            <a:pPr lvl="1">
              <a:spcBef>
                <a:spcPts val="1000"/>
              </a:spcBef>
            </a:pPr>
            <a:r>
              <a:rPr lang="en-GB" sz="1600" dirty="0" smtClean="0"/>
              <a:t>Developing </a:t>
            </a:r>
            <a:r>
              <a:rPr lang="en-GB" sz="1600" dirty="0" smtClean="0"/>
              <a:t>geothermal sector</a:t>
            </a:r>
          </a:p>
          <a:p>
            <a:pPr lvl="1">
              <a:spcBef>
                <a:spcPts val="1000"/>
              </a:spcBef>
            </a:pPr>
            <a:r>
              <a:rPr lang="en-GB" sz="1600" dirty="0" smtClean="0"/>
              <a:t>Multiple options for synergy with geothermal development</a:t>
            </a:r>
            <a:endParaRPr lang="en-GB" sz="1600" dirty="0" smtClean="0"/>
          </a:p>
          <a:p>
            <a:pPr lvl="1">
              <a:spcBef>
                <a:spcPts val="1000"/>
              </a:spcBef>
            </a:pPr>
            <a:r>
              <a:rPr lang="en-GB" sz="1600" dirty="0" smtClean="0"/>
              <a:t>Variety of financial support schemes for E&amp;P and </a:t>
            </a:r>
            <a:r>
              <a:rPr lang="en-GB" sz="1600" dirty="0" smtClean="0"/>
              <a:t>Energy innovation projects</a:t>
            </a:r>
            <a:endParaRPr lang="en-GB" sz="1600" dirty="0"/>
          </a:p>
          <a:p>
            <a:pPr lvl="1">
              <a:spcBef>
                <a:spcPts val="1000"/>
              </a:spcBef>
            </a:pPr>
            <a:r>
              <a:rPr lang="en-GB" sz="1600" dirty="0" smtClean="0"/>
              <a:t>Innovative subsurface use for security of supply</a:t>
            </a:r>
          </a:p>
          <a:p>
            <a:pPr lvl="1">
              <a:spcBef>
                <a:spcPts val="1000"/>
              </a:spcBef>
            </a:pPr>
            <a:r>
              <a:rPr lang="en-GB" sz="1600" dirty="0" smtClean="0"/>
              <a:t>Synergy and integration!</a:t>
            </a:r>
            <a:endParaRPr lang="en-GB" sz="1600" dirty="0" smtClean="0"/>
          </a:p>
          <a:p>
            <a:pPr lvl="1">
              <a:spcBef>
                <a:spcPts val="1000"/>
              </a:spcBef>
            </a:pPr>
            <a:endParaRPr lang="en-GB" sz="1600" dirty="0" smtClean="0"/>
          </a:p>
          <a:p>
            <a:pPr lvl="1">
              <a:spcBef>
                <a:spcPts val="1000"/>
              </a:spcBef>
            </a:pPr>
            <a:endParaRPr lang="en-GB" sz="1600" dirty="0" smtClean="0"/>
          </a:p>
          <a:p>
            <a:pPr lvl="1">
              <a:spcBef>
                <a:spcPts val="1000"/>
              </a:spcBef>
            </a:pPr>
            <a:endParaRPr lang="en-GB" sz="1600" dirty="0" smtClean="0"/>
          </a:p>
          <a:p>
            <a:pPr>
              <a:spcBef>
                <a:spcPts val="1000"/>
              </a:spcBef>
            </a:pPr>
            <a:endParaRPr lang="en-GB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21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652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Hope to see you in booth 10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8086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63341" y="1522630"/>
            <a:ext cx="4315704" cy="250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135" y="0"/>
            <a:ext cx="7610521" cy="534010"/>
          </a:xfrm>
        </p:spPr>
        <p:txBody>
          <a:bodyPr anchor="ctr"/>
          <a:lstStyle/>
          <a:p>
            <a:r>
              <a:rPr lang="en-GB" dirty="0" smtClean="0">
                <a:sym typeface="Wingdings" panose="05000000000000000000" pitchFamily="2" charset="2"/>
              </a:rPr>
              <a:t>Licences: </a:t>
            </a:r>
            <a:r>
              <a:rPr lang="en-GB" dirty="0" smtClean="0"/>
              <a:t>oil &amp; gas </a:t>
            </a:r>
            <a:r>
              <a:rPr lang="en-GB" dirty="0">
                <a:sym typeface="Wingdings" panose="05000000000000000000" pitchFamily="2" charset="2"/>
              </a:rPr>
              <a:t> </a:t>
            </a:r>
            <a:r>
              <a:rPr lang="en-GB" dirty="0" smtClean="0">
                <a:sym typeface="Wingdings" panose="05000000000000000000" pitchFamily="2" charset="2"/>
              </a:rPr>
              <a:t>Geothermal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23326" y="4867200"/>
            <a:ext cx="1556004" cy="169200"/>
          </a:xfrm>
        </p:spPr>
        <p:txBody>
          <a:bodyPr/>
          <a:lstStyle/>
          <a:p>
            <a:r>
              <a:rPr lang="en-GB" dirty="0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3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0" y="623405"/>
            <a:ext cx="3377982" cy="428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1443" y="4332514"/>
            <a:ext cx="2122714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77544" y="674913"/>
            <a:ext cx="3690256" cy="4288972"/>
            <a:chOff x="5421082" y="685800"/>
            <a:chExt cx="3592287" cy="415834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53" b="6644"/>
            <a:stretch/>
          </p:blipFill>
          <p:spPr bwMode="auto">
            <a:xfrm>
              <a:off x="5421082" y="691928"/>
              <a:ext cx="3592287" cy="415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8066310" y="3516086"/>
              <a:ext cx="925285" cy="132805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2855" y="685800"/>
              <a:ext cx="555172" cy="2503714"/>
            </a:xfrm>
            <a:prstGeom prst="rect">
              <a:avLst/>
            </a:prstGeom>
            <a:solidFill>
              <a:srgbClr val="D5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5"/>
          <p:cNvSpPr/>
          <p:nvPr/>
        </p:nvSpPr>
        <p:spPr>
          <a:xfrm>
            <a:off x="3864427" y="783773"/>
            <a:ext cx="337458" cy="1197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201883" y="696686"/>
            <a:ext cx="1181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Exploration </a:t>
            </a:r>
            <a:r>
              <a:rPr lang="en-GB" sz="1200" dirty="0" err="1" smtClean="0"/>
              <a:t>lic</a:t>
            </a:r>
            <a:r>
              <a:rPr lang="en-GB" sz="1200" dirty="0"/>
              <a:t>.</a:t>
            </a:r>
            <a:endParaRPr lang="en-GB" sz="1200" dirty="0" smtClean="0"/>
          </a:p>
          <a:p>
            <a:r>
              <a:rPr lang="en-GB" sz="1200" dirty="0" smtClean="0"/>
              <a:t>Production </a:t>
            </a:r>
            <a:r>
              <a:rPr lang="en-GB" sz="1200" dirty="0" err="1" smtClean="0"/>
              <a:t>lic</a:t>
            </a:r>
            <a:r>
              <a:rPr lang="en-GB" sz="1200" dirty="0" smtClean="0"/>
              <a:t>.</a:t>
            </a:r>
          </a:p>
          <a:p>
            <a:r>
              <a:rPr lang="en-GB" sz="1200" dirty="0" smtClean="0"/>
              <a:t>Gas field</a:t>
            </a:r>
          </a:p>
          <a:p>
            <a:r>
              <a:rPr lang="en-GB" sz="1200" dirty="0" smtClean="0"/>
              <a:t>Oil field</a:t>
            </a:r>
          </a:p>
          <a:p>
            <a:r>
              <a:rPr lang="en-GB" sz="1200" dirty="0" smtClean="0"/>
              <a:t>well</a:t>
            </a:r>
            <a:endParaRPr lang="en-GB" sz="1200" dirty="0"/>
          </a:p>
        </p:txBody>
      </p:sp>
      <p:sp>
        <p:nvSpPr>
          <p:cNvPr id="17" name="Rectangle 16"/>
          <p:cNvSpPr/>
          <p:nvPr/>
        </p:nvSpPr>
        <p:spPr>
          <a:xfrm>
            <a:off x="3864427" y="961574"/>
            <a:ext cx="337458" cy="11974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64427" y="1139375"/>
            <a:ext cx="337458" cy="119743"/>
          </a:xfrm>
          <a:prstGeom prst="rect">
            <a:avLst/>
          </a:prstGeom>
          <a:solidFill>
            <a:srgbClr val="66FF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864427" y="1317175"/>
            <a:ext cx="337458" cy="11974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027712" y="1545771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388428" y="4528459"/>
            <a:ext cx="1709057" cy="42454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078051" y="4597758"/>
            <a:ext cx="3580325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800" dirty="0" smtClean="0"/>
              <a:t>Source: </a:t>
            </a:r>
            <a:r>
              <a:rPr lang="en-US" sz="800" dirty="0"/>
              <a:t>Natural resources and </a:t>
            </a:r>
            <a:r>
              <a:rPr lang="en-US" sz="800" dirty="0" smtClean="0"/>
              <a:t>geothermal energy </a:t>
            </a:r>
            <a:r>
              <a:rPr lang="en-US" sz="800" dirty="0"/>
              <a:t>in the Netherlands</a:t>
            </a:r>
          </a:p>
          <a:p>
            <a:r>
              <a:rPr lang="en-US" sz="800" dirty="0"/>
              <a:t>Annual review </a:t>
            </a:r>
            <a:r>
              <a:rPr lang="en-US" sz="800" dirty="0" smtClean="0"/>
              <a:t>2015, </a:t>
            </a:r>
            <a:r>
              <a:rPr lang="en-GB" sz="800" dirty="0" smtClean="0"/>
              <a:t>MEA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24163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028" y="0"/>
            <a:ext cx="8660678" cy="555171"/>
          </a:xfrm>
        </p:spPr>
        <p:txBody>
          <a:bodyPr anchor="ctr"/>
          <a:lstStyle/>
          <a:p>
            <a:r>
              <a:rPr lang="en-GB" dirty="0" smtClean="0">
                <a:sym typeface="Wingdings" panose="05000000000000000000" pitchFamily="2" charset="2"/>
              </a:rPr>
              <a:t>production: oil, gas &amp; GT-heat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4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148943" y="1879301"/>
            <a:ext cx="3892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Co-produced Gas in </a:t>
            </a:r>
            <a:r>
              <a:rPr lang="en-GB" sz="1400" dirty="0" smtClean="0"/>
              <a:t>geothermal </a:t>
            </a:r>
            <a:r>
              <a:rPr lang="en-GB" sz="1400" dirty="0" smtClean="0"/>
              <a:t>production</a:t>
            </a:r>
            <a:r>
              <a:rPr lang="en-GB" sz="1400" dirty="0" smtClean="0"/>
              <a:t>; </a:t>
            </a:r>
          </a:p>
          <a:p>
            <a:r>
              <a:rPr lang="en-GB" sz="1400" dirty="0" smtClean="0"/>
              <a:t>1 to 2 </a:t>
            </a:r>
            <a:r>
              <a:rPr lang="en-GB" sz="1400" dirty="0" smtClean="0"/>
              <a:t>m</a:t>
            </a:r>
            <a:r>
              <a:rPr lang="en-GB" sz="1400" baseline="30000" dirty="0" smtClean="0"/>
              <a:t>3</a:t>
            </a:r>
            <a:r>
              <a:rPr lang="en-GB" sz="1400" dirty="0" smtClean="0"/>
              <a:t>/m</a:t>
            </a:r>
            <a:r>
              <a:rPr lang="en-GB" sz="1400" baseline="30000" dirty="0" smtClean="0"/>
              <a:t>3</a:t>
            </a:r>
            <a:endParaRPr lang="en-GB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392977"/>
            <a:ext cx="3886200" cy="249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856297"/>
              </p:ext>
            </p:extLst>
          </p:nvPr>
        </p:nvGraphicFramePr>
        <p:xfrm>
          <a:off x="402771" y="1449172"/>
          <a:ext cx="4626429" cy="262867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13150"/>
                <a:gridCol w="1671136"/>
                <a:gridCol w="1542143"/>
              </a:tblGrid>
              <a:tr h="570593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Production type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Volume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Energy (PJ)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5990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Gas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49.8 </a:t>
                      </a:r>
                      <a:r>
                        <a:rPr lang="en-GB" sz="1600" dirty="0" smtClean="0"/>
                        <a:t>*10</a:t>
                      </a:r>
                      <a:r>
                        <a:rPr lang="en-GB" sz="1600" baseline="30000" dirty="0" smtClean="0"/>
                        <a:t>9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baseline="0" dirty="0" smtClean="0"/>
                        <a:t>N</a:t>
                      </a:r>
                      <a:r>
                        <a:rPr lang="en-GB" sz="1600" dirty="0" smtClean="0"/>
                        <a:t>m</a:t>
                      </a:r>
                      <a:r>
                        <a:rPr lang="en-GB" sz="1600" baseline="30000" dirty="0" smtClean="0"/>
                        <a:t>3</a:t>
                      </a:r>
                      <a:endParaRPr lang="en-GB" sz="1600" baseline="30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1750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90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1.7 *10</a:t>
                      </a:r>
                      <a:r>
                        <a:rPr lang="en-GB" sz="1600" baseline="30000" dirty="0" smtClean="0"/>
                        <a:t>6</a:t>
                      </a:r>
                      <a:r>
                        <a:rPr lang="en-GB" sz="1600" dirty="0" smtClean="0"/>
                        <a:t> Sm</a:t>
                      </a:r>
                      <a:r>
                        <a:rPr lang="en-GB" sz="1600" baseline="30000" dirty="0" smtClean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(≈66)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51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Condensate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532 *</a:t>
                      </a:r>
                      <a:r>
                        <a:rPr lang="en-GB" sz="1600" dirty="0" smtClean="0"/>
                        <a:t>10</a:t>
                      </a:r>
                      <a:r>
                        <a:rPr lang="en-GB" sz="1600" baseline="30000" dirty="0" smtClean="0"/>
                        <a:t>3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Sm</a:t>
                      </a:r>
                      <a:r>
                        <a:rPr lang="en-GB" sz="1600" baseline="30000" dirty="0" smtClean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(≈21)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445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Heat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by-catch Oil 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Co-prod. </a:t>
                      </a:r>
                      <a:r>
                        <a:rPr lang="en-GB" sz="1600" dirty="0" smtClean="0"/>
                        <a:t>Gas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 smtClean="0"/>
                        <a:t>2.4    PJ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186  Sm</a:t>
                      </a:r>
                      <a:r>
                        <a:rPr lang="en-GB" sz="1600" baseline="30000" dirty="0" smtClean="0"/>
                        <a:t>3</a:t>
                      </a: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4.4 *10</a:t>
                      </a:r>
                      <a:r>
                        <a:rPr lang="en-GB" sz="1600" baseline="30000" dirty="0" smtClean="0"/>
                        <a:t>6</a:t>
                      </a:r>
                      <a:r>
                        <a:rPr lang="en-GB" sz="1600" dirty="0" smtClean="0"/>
                        <a:t>   m</a:t>
                      </a:r>
                      <a:r>
                        <a:rPr lang="en-GB" sz="1600" baseline="30000" dirty="0" smtClean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2.4</a:t>
                      </a:r>
                    </a:p>
                    <a:p>
                      <a:pPr algn="ctr"/>
                      <a:r>
                        <a:rPr lang="en-GB" sz="1600" dirty="0" smtClean="0"/>
                        <a:t>(≈0.007)</a:t>
                      </a:r>
                    </a:p>
                    <a:p>
                      <a:pPr algn="ctr"/>
                      <a:r>
                        <a:rPr lang="en-GB" sz="1600" dirty="0" smtClean="0"/>
                        <a:t>0.16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424800" y="881350"/>
            <a:ext cx="5755663" cy="496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Production volumes in 2015 of subsurface energy resources 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756080" y="4804946"/>
            <a:ext cx="3580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Source: </a:t>
            </a:r>
            <a:r>
              <a:rPr lang="en-US" sz="800" dirty="0"/>
              <a:t>Natural resources and </a:t>
            </a:r>
            <a:r>
              <a:rPr lang="en-US" sz="800" dirty="0" smtClean="0"/>
              <a:t>geothermal energy </a:t>
            </a:r>
            <a:r>
              <a:rPr lang="en-US" sz="800" dirty="0"/>
              <a:t>in the Netherlands</a:t>
            </a:r>
          </a:p>
          <a:p>
            <a:r>
              <a:rPr lang="en-US" sz="800" dirty="0"/>
              <a:t>Annual review </a:t>
            </a:r>
            <a:r>
              <a:rPr lang="en-US" sz="800" dirty="0" smtClean="0"/>
              <a:t>2015, </a:t>
            </a:r>
            <a:r>
              <a:rPr lang="en-GB" sz="800" dirty="0" smtClean="0"/>
              <a:t>MEA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23210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200" y="7371"/>
            <a:ext cx="8301600" cy="526029"/>
          </a:xfrm>
        </p:spPr>
        <p:txBody>
          <a:bodyPr anchor="ctr"/>
          <a:lstStyle/>
          <a:p>
            <a:r>
              <a:rPr lang="en-GB" dirty="0" smtClean="0">
                <a:sym typeface="Wingdings" panose="05000000000000000000" pitchFamily="2" charset="2"/>
              </a:rPr>
              <a:t>Resources: </a:t>
            </a:r>
            <a:r>
              <a:rPr lang="en-GB" dirty="0" smtClean="0"/>
              <a:t>Exploration potential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5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cxnSp>
        <p:nvCxnSpPr>
          <p:cNvPr id="7" name="Straight Arrow Connector 6"/>
          <p:cNvCxnSpPr>
            <a:stCxn id="23" idx="4"/>
            <a:endCxn id="8" idx="0"/>
          </p:cNvCxnSpPr>
          <p:nvPr/>
        </p:nvCxnSpPr>
        <p:spPr>
          <a:xfrm flipH="1">
            <a:off x="7027030" y="2095965"/>
            <a:ext cx="124481" cy="1297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53370" y="2225736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7000 PJ</a:t>
            </a:r>
            <a:endParaRPr lang="en-GB" sz="12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557412"/>
              </p:ext>
            </p:extLst>
          </p:nvPr>
        </p:nvGraphicFramePr>
        <p:xfrm>
          <a:off x="4891600" y="815805"/>
          <a:ext cx="4094356" cy="12801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86711"/>
                <a:gridCol w="880533"/>
                <a:gridCol w="1174045"/>
                <a:gridCol w="1253067"/>
              </a:tblGrid>
              <a:tr h="540000"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chemeClr val="tx1"/>
                          </a:solidFill>
                        </a:rPr>
                        <a:t>Scenario;</a:t>
                      </a:r>
                    </a:p>
                    <a:p>
                      <a:r>
                        <a:rPr lang="en-GB" sz="1000" dirty="0" smtClean="0">
                          <a:solidFill>
                            <a:schemeClr val="tx1"/>
                          </a:solidFill>
                        </a:rPr>
                        <a:t>Values in (</a:t>
                      </a:r>
                      <a:r>
                        <a:rPr lang="en-GB" sz="1000" dirty="0" err="1" smtClean="0">
                          <a:solidFill>
                            <a:schemeClr val="tx1"/>
                          </a:solidFill>
                        </a:rPr>
                        <a:t>bcm</a:t>
                      </a:r>
                      <a:r>
                        <a:rPr lang="en-GB" sz="10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chemeClr val="tx1"/>
                          </a:solidFill>
                        </a:rPr>
                        <a:t>Med estimate no cut-off</a:t>
                      </a:r>
                      <a:endParaRPr lang="en-GB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chemeClr val="tx1"/>
                          </a:solidFill>
                        </a:rPr>
                        <a:t>Expected value @</a:t>
                      </a:r>
                      <a:r>
                        <a:rPr lang="en-GB" sz="1000" baseline="0" dirty="0" smtClean="0">
                          <a:solidFill>
                            <a:schemeClr val="tx1"/>
                          </a:solidFill>
                        </a:rPr>
                        <a:t> EMV=0, gas price 14 </a:t>
                      </a:r>
                      <a:r>
                        <a:rPr lang="en-GB" sz="1000" baseline="0" dirty="0" err="1" smtClean="0">
                          <a:solidFill>
                            <a:schemeClr val="tx1"/>
                          </a:solidFill>
                        </a:rPr>
                        <a:t>ct</a:t>
                      </a:r>
                      <a:r>
                        <a:rPr lang="en-GB" sz="1000" baseline="0" dirty="0" smtClean="0">
                          <a:solidFill>
                            <a:schemeClr val="tx1"/>
                          </a:solidFill>
                        </a:rPr>
                        <a:t>/m</a:t>
                      </a:r>
                      <a:r>
                        <a:rPr lang="en-GB" sz="10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10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solidFill>
                            <a:schemeClr val="tx1"/>
                          </a:solidFill>
                        </a:rPr>
                        <a:t>Expected value @</a:t>
                      </a:r>
                      <a:r>
                        <a:rPr lang="en-GB" sz="1000" baseline="0" dirty="0" smtClean="0">
                          <a:solidFill>
                            <a:schemeClr val="tx1"/>
                          </a:solidFill>
                        </a:rPr>
                        <a:t> EMV=0, gas price 21.5 </a:t>
                      </a:r>
                      <a:r>
                        <a:rPr lang="en-GB" sz="1000" baseline="0" dirty="0" err="1" smtClean="0">
                          <a:solidFill>
                            <a:schemeClr val="tx1"/>
                          </a:solidFill>
                        </a:rPr>
                        <a:t>ct</a:t>
                      </a:r>
                      <a:r>
                        <a:rPr lang="en-GB" sz="1000" baseline="0" dirty="0" smtClean="0">
                          <a:solidFill>
                            <a:schemeClr val="tx1"/>
                          </a:solidFill>
                        </a:rPr>
                        <a:t>/m</a:t>
                      </a:r>
                      <a:r>
                        <a:rPr lang="en-GB" sz="10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Onshore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142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99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116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Offshore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365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94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161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Total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507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193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277</a:t>
                      </a:r>
                      <a:endParaRPr lang="en-GB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5" y="827094"/>
            <a:ext cx="4431635" cy="352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5" y="628301"/>
            <a:ext cx="4420346" cy="418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6920089" y="1828800"/>
            <a:ext cx="462844" cy="267165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/>
          <p:cNvCxnSpPr>
            <a:stCxn id="35" idx="4"/>
            <a:endCxn id="34" idx="0"/>
          </p:cNvCxnSpPr>
          <p:nvPr/>
        </p:nvCxnSpPr>
        <p:spPr>
          <a:xfrm flipH="1">
            <a:off x="6038459" y="2118594"/>
            <a:ext cx="82001" cy="1297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622319" y="2248365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18000 PJ</a:t>
            </a:r>
            <a:endParaRPr lang="en-GB" sz="1200" dirty="0"/>
          </a:p>
        </p:txBody>
      </p:sp>
      <p:sp>
        <p:nvSpPr>
          <p:cNvPr id="35" name="Oval 34"/>
          <p:cNvSpPr/>
          <p:nvPr/>
        </p:nvSpPr>
        <p:spPr>
          <a:xfrm>
            <a:off x="5889038" y="1851429"/>
            <a:ext cx="462844" cy="267165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284113" y="4765183"/>
            <a:ext cx="1524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Kramers et al. 2012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460643" y="4508733"/>
            <a:ext cx="3580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Source: </a:t>
            </a:r>
            <a:r>
              <a:rPr lang="en-US" sz="800" dirty="0"/>
              <a:t>Natural resources and </a:t>
            </a:r>
            <a:r>
              <a:rPr lang="en-US" sz="800" dirty="0" smtClean="0"/>
              <a:t>geothermal energy </a:t>
            </a:r>
            <a:r>
              <a:rPr lang="en-US" sz="800" dirty="0"/>
              <a:t>in the Netherlands</a:t>
            </a:r>
          </a:p>
          <a:p>
            <a:r>
              <a:rPr lang="en-US" sz="800" dirty="0"/>
              <a:t>Annual review </a:t>
            </a:r>
            <a:r>
              <a:rPr lang="en-US" sz="800" dirty="0" smtClean="0"/>
              <a:t>2015, </a:t>
            </a:r>
            <a:r>
              <a:rPr lang="en-GB" sz="800" dirty="0" smtClean="0"/>
              <a:t>MEA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0059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34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6" y="3085676"/>
            <a:ext cx="2717443" cy="187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" b="5682"/>
          <a:stretch/>
        </p:blipFill>
        <p:spPr bwMode="auto">
          <a:xfrm>
            <a:off x="327428" y="643943"/>
            <a:ext cx="8352933" cy="238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200" y="7371"/>
            <a:ext cx="8301600" cy="526029"/>
          </a:xfrm>
        </p:spPr>
        <p:txBody>
          <a:bodyPr anchor="ctr"/>
          <a:lstStyle/>
          <a:p>
            <a:r>
              <a:rPr lang="en-GB" dirty="0" smtClean="0">
                <a:sym typeface="Wingdings" panose="05000000000000000000" pitchFamily="2" charset="2"/>
              </a:rPr>
              <a:t>Resources: Future production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6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cxnSp>
        <p:nvCxnSpPr>
          <p:cNvPr id="7" name="Straight Arrow Connector 6"/>
          <p:cNvCxnSpPr>
            <a:stCxn id="8" idx="2"/>
          </p:cNvCxnSpPr>
          <p:nvPr/>
        </p:nvCxnSpPr>
        <p:spPr>
          <a:xfrm flipH="1">
            <a:off x="3008000" y="1019632"/>
            <a:ext cx="5183" cy="596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61777" y="6503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850 PJ</a:t>
            </a:r>
            <a:endParaRPr lang="en-GB" dirty="0"/>
          </a:p>
        </p:txBody>
      </p:sp>
      <p:cxnSp>
        <p:nvCxnSpPr>
          <p:cNvPr id="12" name="Straight Arrow Connector 11"/>
          <p:cNvCxnSpPr>
            <a:endCxn id="13" idx="0"/>
          </p:cNvCxnSpPr>
          <p:nvPr/>
        </p:nvCxnSpPr>
        <p:spPr>
          <a:xfrm>
            <a:off x="3039414" y="4533363"/>
            <a:ext cx="754790" cy="2069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74858" y="474036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2.4 PJ</a:t>
            </a:r>
            <a:endParaRPr lang="en-GB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175659" y="936171"/>
            <a:ext cx="9197" cy="3622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333282" y="1273629"/>
            <a:ext cx="1728575" cy="576942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953295" y="3171866"/>
            <a:ext cx="907334" cy="109763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683356" y="3258355"/>
            <a:ext cx="4823637" cy="801544"/>
          </a:xfrm>
        </p:spPr>
        <p:txBody>
          <a:bodyPr/>
          <a:lstStyle/>
          <a:p>
            <a:r>
              <a:rPr lang="en-US" sz="1800" dirty="0" smtClean="0"/>
              <a:t>Oil </a:t>
            </a:r>
            <a:r>
              <a:rPr lang="en-US" sz="1800" dirty="0"/>
              <a:t>and gas resources </a:t>
            </a:r>
            <a:r>
              <a:rPr lang="en-US" sz="1800" dirty="0" smtClean="0"/>
              <a:t>in decline </a:t>
            </a:r>
            <a:r>
              <a:rPr lang="en-US" sz="1800" dirty="0"/>
              <a:t>mode</a:t>
            </a:r>
          </a:p>
          <a:p>
            <a:r>
              <a:rPr lang="en-US" sz="1800" dirty="0"/>
              <a:t>Geothermal in </a:t>
            </a:r>
            <a:r>
              <a:rPr lang="en-US" sz="1800" dirty="0" smtClean="0"/>
              <a:t>rising </a:t>
            </a:r>
            <a:r>
              <a:rPr lang="en-US" sz="1800" dirty="0"/>
              <a:t>mode</a:t>
            </a:r>
          </a:p>
          <a:p>
            <a:endParaRPr lang="en-GB" sz="1800" dirty="0" smtClean="0"/>
          </a:p>
          <a:p>
            <a:endParaRPr lang="en-GB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5665846" y="1388872"/>
            <a:ext cx="302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Exclusive 28.2 </a:t>
            </a:r>
            <a:r>
              <a:rPr lang="en-GB" sz="1200" dirty="0" err="1" smtClean="0"/>
              <a:t>bcm</a:t>
            </a:r>
            <a:r>
              <a:rPr lang="en-GB" sz="1200" dirty="0" smtClean="0"/>
              <a:t> Groningen production</a:t>
            </a:r>
            <a:endParaRPr lang="en-GB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404576" y="4804946"/>
            <a:ext cx="3580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Source: </a:t>
            </a:r>
            <a:r>
              <a:rPr lang="en-US" sz="800" dirty="0"/>
              <a:t>Natural resources and </a:t>
            </a:r>
            <a:r>
              <a:rPr lang="en-US" sz="800" dirty="0" smtClean="0"/>
              <a:t>geothermal energy </a:t>
            </a:r>
            <a:r>
              <a:rPr lang="en-US" sz="800" dirty="0"/>
              <a:t>in the Netherlands</a:t>
            </a:r>
          </a:p>
          <a:p>
            <a:r>
              <a:rPr lang="en-US" sz="800" dirty="0"/>
              <a:t>Annual review </a:t>
            </a:r>
            <a:r>
              <a:rPr lang="en-US" sz="800" dirty="0" smtClean="0"/>
              <a:t>2015, </a:t>
            </a:r>
            <a:r>
              <a:rPr lang="en-GB" sz="800" dirty="0" smtClean="0"/>
              <a:t>MEA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99445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921" y="0"/>
            <a:ext cx="8301600" cy="553792"/>
          </a:xfrm>
        </p:spPr>
        <p:txBody>
          <a:bodyPr anchor="ctr"/>
          <a:lstStyle/>
          <a:p>
            <a:r>
              <a:rPr lang="en-GB" dirty="0" smtClean="0"/>
              <a:t>Geological Gas Buffering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7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15" y="1068948"/>
            <a:ext cx="8296042" cy="32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1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60599"/>
            <a:ext cx="4105502" cy="249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0"/>
            <a:ext cx="8301600" cy="533385"/>
          </a:xfrm>
        </p:spPr>
        <p:txBody>
          <a:bodyPr anchor="ctr"/>
          <a:lstStyle/>
          <a:p>
            <a:r>
              <a:rPr lang="en-GB" dirty="0" smtClean="0"/>
              <a:t>E&amp;P </a:t>
            </a:r>
            <a:r>
              <a:rPr lang="en-GB" dirty="0" smtClean="0">
                <a:sym typeface="Wingdings" panose="05000000000000000000" pitchFamily="2" charset="2"/>
              </a:rPr>
              <a:t>wells drilled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136" y="4816478"/>
            <a:ext cx="4148864" cy="168406"/>
          </a:xfrm>
        </p:spPr>
        <p:txBody>
          <a:bodyPr/>
          <a:lstStyle/>
          <a:p>
            <a:fld id="{47E27DDF-0951-4388-A09D-38A6EB3E8ADE}" type="slidenum">
              <a:rPr lang="en-GB" smtClean="0"/>
              <a:t>8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962332" y="4335461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2016: 6 wells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24800" y="75179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Oil </a:t>
            </a:r>
            <a:r>
              <a:rPr lang="en-GB" dirty="0" smtClean="0"/>
              <a:t>&amp; gas </a:t>
            </a:r>
            <a:r>
              <a:rPr lang="en-GB" dirty="0" smtClean="0"/>
              <a:t>E&amp;P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75179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Geothermal E&amp;P</a:t>
            </a:r>
            <a:endParaRPr lang="en-GB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3"/>
          <a:stretch/>
        </p:blipFill>
        <p:spPr bwMode="auto">
          <a:xfrm>
            <a:off x="302112" y="1120837"/>
            <a:ext cx="3951814" cy="294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4609563" y="759854"/>
            <a:ext cx="13952" cy="43528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470985" y="2077278"/>
            <a:ext cx="315685" cy="109046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6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395430" y="3189514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2016</a:t>
            </a:r>
            <a:endParaRPr lang="en-GB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96346" y="3222172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2016</a:t>
            </a:r>
            <a:endParaRPr lang="en-GB" sz="1000" b="1" dirty="0"/>
          </a:p>
        </p:txBody>
      </p:sp>
      <p:sp>
        <p:nvSpPr>
          <p:cNvPr id="17" name="Rectangle 16"/>
          <p:cNvSpPr/>
          <p:nvPr/>
        </p:nvSpPr>
        <p:spPr>
          <a:xfrm>
            <a:off x="4088873" y="2691685"/>
            <a:ext cx="328581" cy="48988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 smtClean="0"/>
              <a:t>19</a:t>
            </a:r>
            <a:endParaRPr lang="en-GB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060371" y="3189514"/>
            <a:ext cx="740229" cy="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060371" y="1349829"/>
            <a:ext cx="653143" cy="1556659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790500"/>
              </p:ext>
            </p:extLst>
          </p:nvPr>
        </p:nvGraphicFramePr>
        <p:xfrm>
          <a:off x="287628" y="4330038"/>
          <a:ext cx="4194220" cy="7619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54806"/>
                <a:gridCol w="1571222"/>
                <a:gridCol w="1468192"/>
              </a:tblGrid>
              <a:tr h="227527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Production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 smtClean="0"/>
                        <a:t>Explo</a:t>
                      </a:r>
                      <a:r>
                        <a:rPr lang="en-GB" sz="1000" dirty="0" smtClean="0"/>
                        <a:t>/</a:t>
                      </a:r>
                      <a:r>
                        <a:rPr lang="en-GB" sz="1000" dirty="0" err="1" smtClean="0"/>
                        <a:t>appr</a:t>
                      </a:r>
                      <a:endParaRPr lang="en-GB" sz="1000" dirty="0"/>
                    </a:p>
                  </a:txBody>
                  <a:tcPr/>
                </a:tc>
              </a:tr>
              <a:tr h="274266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Onshore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9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GB" sz="1000" dirty="0"/>
                    </a:p>
                  </a:txBody>
                  <a:tcPr/>
                </a:tc>
              </a:tr>
              <a:tr h="239922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offshore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9093" y="4082603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Prelim. figures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726547" y="4804946"/>
            <a:ext cx="3580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Source: </a:t>
            </a:r>
            <a:r>
              <a:rPr lang="en-US" sz="800" dirty="0"/>
              <a:t>Natural resources and </a:t>
            </a:r>
            <a:r>
              <a:rPr lang="en-US" sz="800" dirty="0" smtClean="0"/>
              <a:t>geothermal energy </a:t>
            </a:r>
            <a:r>
              <a:rPr lang="en-US" sz="800" dirty="0"/>
              <a:t>in the Netherlands</a:t>
            </a:r>
          </a:p>
          <a:p>
            <a:r>
              <a:rPr lang="en-US" sz="800" dirty="0"/>
              <a:t>Annual review </a:t>
            </a:r>
            <a:r>
              <a:rPr lang="en-US" sz="800" dirty="0" smtClean="0"/>
              <a:t>2015, </a:t>
            </a:r>
            <a:r>
              <a:rPr lang="en-GB" sz="800" dirty="0" smtClean="0"/>
              <a:t>MEA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46552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5459" y="2382592"/>
            <a:ext cx="3477296" cy="231819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200" y="0"/>
            <a:ext cx="8301600" cy="541867"/>
          </a:xfrm>
        </p:spPr>
        <p:txBody>
          <a:bodyPr anchor="ctr"/>
          <a:lstStyle/>
          <a:p>
            <a:r>
              <a:rPr lang="en-GB" dirty="0" smtClean="0"/>
              <a:t>Use of gas and </a:t>
            </a:r>
            <a:r>
              <a:rPr lang="en-GB" dirty="0"/>
              <a:t>Geothermal </a:t>
            </a:r>
            <a:r>
              <a:rPr lang="en-GB" dirty="0" smtClean="0"/>
              <a:t>energy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4800" y="1215365"/>
            <a:ext cx="4372978" cy="3021263"/>
          </a:xfrm>
        </p:spPr>
        <p:txBody>
          <a:bodyPr/>
          <a:lstStyle/>
          <a:p>
            <a:r>
              <a:rPr lang="en-GB" sz="1600" dirty="0"/>
              <a:t>In 2013 </a:t>
            </a:r>
            <a:r>
              <a:rPr lang="en-GB" sz="1600" dirty="0" smtClean="0"/>
              <a:t>approx. </a:t>
            </a:r>
            <a:r>
              <a:rPr lang="en-GB" sz="1600" dirty="0"/>
              <a:t>45 </a:t>
            </a:r>
            <a:r>
              <a:rPr lang="en-GB" sz="1600" dirty="0" err="1"/>
              <a:t>bcm</a:t>
            </a:r>
            <a:r>
              <a:rPr lang="en-GB" sz="1600" dirty="0"/>
              <a:t> </a:t>
            </a:r>
            <a:r>
              <a:rPr lang="en-GB" sz="1600" dirty="0" smtClean="0"/>
              <a:t> gas </a:t>
            </a:r>
            <a:r>
              <a:rPr lang="en-GB" sz="1600" dirty="0" smtClean="0"/>
              <a:t>used:</a:t>
            </a:r>
            <a:endParaRPr lang="en-GB" sz="1600" dirty="0"/>
          </a:p>
          <a:p>
            <a:pPr lvl="1"/>
            <a:r>
              <a:rPr lang="en-GB" sz="1600" dirty="0"/>
              <a:t>2% - for the production of gas</a:t>
            </a:r>
          </a:p>
          <a:p>
            <a:pPr lvl="1"/>
            <a:r>
              <a:rPr lang="en-GB" sz="1600" dirty="0"/>
              <a:t>15% - electricity production</a:t>
            </a:r>
          </a:p>
          <a:p>
            <a:pPr lvl="1"/>
            <a:r>
              <a:rPr lang="en-GB" sz="1600" dirty="0"/>
              <a:t>32% - industrial processes</a:t>
            </a:r>
          </a:p>
          <a:p>
            <a:pPr lvl="1"/>
            <a:r>
              <a:rPr lang="en-GB" sz="1600" dirty="0"/>
              <a:t>51% - </a:t>
            </a:r>
            <a:r>
              <a:rPr lang="en-GB" sz="1600" dirty="0" smtClean="0"/>
              <a:t>built </a:t>
            </a:r>
            <a:r>
              <a:rPr lang="en-GB" sz="1600" dirty="0"/>
              <a:t>environment and </a:t>
            </a:r>
            <a:r>
              <a:rPr lang="en-GB" sz="1600" dirty="0" smtClean="0"/>
              <a:t>SMEs</a:t>
            </a:r>
            <a:endParaRPr lang="en-GB" sz="1600" dirty="0"/>
          </a:p>
          <a:p>
            <a:pPr lvl="4"/>
            <a:r>
              <a:rPr lang="en-GB" sz="1200" dirty="0"/>
              <a:t>Source CBS 2014</a:t>
            </a:r>
          </a:p>
          <a:p>
            <a:endParaRPr lang="en-GB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33428" y="4867200"/>
            <a:ext cx="1556004" cy="169200"/>
          </a:xfrm>
        </p:spPr>
        <p:txBody>
          <a:bodyPr/>
          <a:lstStyle/>
          <a:p>
            <a:r>
              <a:rPr lang="en-GB" dirty="0" smtClean="0"/>
              <a:t>14 December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7E27DDF-0951-4388-A09D-38A6EB3E8ADE}" type="slidenum">
              <a:rPr lang="en-GB" smtClean="0"/>
              <a:t>9</a:t>
            </a:fld>
            <a:r>
              <a:rPr lang="en-GB" smtClean="0"/>
              <a:t> | Subsurface resources in the Netherlands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756126" y="4324696"/>
            <a:ext cx="2273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Energy production in 2015</a:t>
            </a:r>
          </a:p>
          <a:p>
            <a:r>
              <a:rPr lang="en-GB" sz="1400" dirty="0" smtClean="0"/>
              <a:t> = 2.4 PJ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007459" y="748361"/>
            <a:ext cx="3715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Number and use of </a:t>
            </a:r>
          </a:p>
          <a:p>
            <a:pPr algn="ctr"/>
            <a:r>
              <a:rPr lang="en-GB" sz="1600" dirty="0" smtClean="0"/>
              <a:t>Geothermal installations</a:t>
            </a:r>
            <a:endParaRPr lang="en-GB" sz="1600" dirty="0"/>
          </a:p>
        </p:txBody>
      </p:sp>
      <p:cxnSp>
        <p:nvCxnSpPr>
          <p:cNvPr id="9" name="Straight Arrow Connector 8"/>
          <p:cNvCxnSpPr>
            <a:endCxn id="10" idx="0"/>
          </p:cNvCxnSpPr>
          <p:nvPr/>
        </p:nvCxnSpPr>
        <p:spPr>
          <a:xfrm>
            <a:off x="1926236" y="2855626"/>
            <a:ext cx="248630" cy="6889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1200" y="3544555"/>
            <a:ext cx="3507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Some 30-50% (500-800 PJ) used for </a:t>
            </a:r>
            <a:r>
              <a:rPr lang="en-GB" sz="1600" b="1" i="1" dirty="0" smtClean="0"/>
              <a:t>low enthalpy heat</a:t>
            </a:r>
          </a:p>
          <a:p>
            <a:endParaRPr lang="en-GB" sz="1600" dirty="0" smtClean="0"/>
          </a:p>
          <a:p>
            <a:r>
              <a:rPr lang="en-GB" sz="1600" dirty="0" smtClean="0"/>
              <a:t>Ideal target for replacement by </a:t>
            </a:r>
            <a:r>
              <a:rPr lang="en-GB" sz="1600" b="1" i="1" dirty="0" smtClean="0"/>
              <a:t>geothermal heat</a:t>
            </a:r>
            <a:endParaRPr lang="en-GB" sz="1600" b="1" i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17262" r="36435" b="17647"/>
          <a:stretch/>
        </p:blipFill>
        <p:spPr bwMode="auto">
          <a:xfrm>
            <a:off x="5259210" y="1237942"/>
            <a:ext cx="3120485" cy="313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1189994" y="4089851"/>
            <a:ext cx="85014" cy="2503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77296" y="4804946"/>
            <a:ext cx="3580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/>
              <a:t>Source: </a:t>
            </a:r>
            <a:r>
              <a:rPr lang="en-US" sz="800" dirty="0"/>
              <a:t>Natural resources and </a:t>
            </a:r>
            <a:r>
              <a:rPr lang="en-US" sz="800" dirty="0" smtClean="0"/>
              <a:t>geothermal energy </a:t>
            </a:r>
            <a:r>
              <a:rPr lang="en-US" sz="800" dirty="0"/>
              <a:t>in the Netherlands</a:t>
            </a:r>
          </a:p>
          <a:p>
            <a:r>
              <a:rPr lang="en-US" sz="800" dirty="0"/>
              <a:t>Annual review </a:t>
            </a:r>
            <a:r>
              <a:rPr lang="en-US" sz="800" dirty="0" smtClean="0"/>
              <a:t>2015, </a:t>
            </a:r>
            <a:r>
              <a:rPr lang="en-GB" sz="800" dirty="0" smtClean="0"/>
              <a:t>MEA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52195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theme/theme1.xml><?xml version="1.0" encoding="utf-8"?>
<a:theme xmlns:a="http://schemas.openxmlformats.org/drawingml/2006/main" name="TNO">
  <a:themeElements>
    <a:clrScheme name="Aangepast 2">
      <a:dk1>
        <a:sysClr val="windowText" lastClr="000000"/>
      </a:dk1>
      <a:lt1>
        <a:sysClr val="window" lastClr="FFFFFF"/>
      </a:lt1>
      <a:dk2>
        <a:srgbClr val="71A4C3"/>
      </a:dk2>
      <a:lt2>
        <a:srgbClr val="9C9C9C"/>
      </a:lt2>
      <a:accent1>
        <a:srgbClr val="ED8000"/>
      </a:accent1>
      <a:accent2>
        <a:srgbClr val="CB1325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71A4C3"/>
      </a:hlink>
      <a:folHlink>
        <a:srgbClr val="71A4C3"/>
      </a:folHlink>
    </a:clrScheme>
    <a:fontScheme name="TN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14301</TotalTime>
  <Words>1127</Words>
  <Application>Microsoft Office PowerPoint</Application>
  <PresentationFormat>On-screen Show (16:9)</PresentationFormat>
  <Paragraphs>285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TNO</vt:lpstr>
      <vt:lpstr>Subsurface resources in the Netherlands . –the changing focus from fossil to geothermal energy- | Harmen Mijnlieff</vt:lpstr>
      <vt:lpstr>Focus of this talk</vt:lpstr>
      <vt:lpstr>Licences: oil &amp; gas  Geothermal</vt:lpstr>
      <vt:lpstr>production: oil, gas &amp; GT-heat</vt:lpstr>
      <vt:lpstr>Resources: Exploration potential</vt:lpstr>
      <vt:lpstr>Resources: Future production</vt:lpstr>
      <vt:lpstr>Geological Gas Buffering</vt:lpstr>
      <vt:lpstr>E&amp;P wells drilled</vt:lpstr>
      <vt:lpstr>Use of gas and Geothermal energy</vt:lpstr>
      <vt:lpstr>Resource: target stratigraphy</vt:lpstr>
      <vt:lpstr>down dip / graben play</vt:lpstr>
      <vt:lpstr>Sharing data and evaluations</vt:lpstr>
      <vt:lpstr>Sharing data and evaluations</vt:lpstr>
      <vt:lpstr>Exploration Synergy– Dinantian play</vt:lpstr>
      <vt:lpstr>Exploration Synergy– risk sharing 1</vt:lpstr>
      <vt:lpstr>PowerPoint Presentation</vt:lpstr>
      <vt:lpstr>Dual Development Synergy</vt:lpstr>
      <vt:lpstr>Synergy: re-use of oil &amp; gas wells</vt:lpstr>
      <vt:lpstr>Replenishment</vt:lpstr>
      <vt:lpstr>Future energy (security of) supply     – the role of the subsurface</vt:lpstr>
      <vt:lpstr>Dutch situation</vt:lpstr>
      <vt:lpstr>Thank you for your attention  Hope to see you in booth 10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Harmen Mijnlieff</dc:creator>
  <cp:lastModifiedBy>Harmen Mijnlieff</cp:lastModifiedBy>
  <cp:revision>245</cp:revision>
  <cp:lastPrinted>2016-12-13T09:42:06Z</cp:lastPrinted>
  <dcterms:created xsi:type="dcterms:W3CDTF">2014-06-06T07:25:06Z</dcterms:created>
  <dcterms:modified xsi:type="dcterms:W3CDTF">2016-12-15T14:28:00Z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TNO_169</vt:lpwstr>
  </property>
  <property fmtid="{D5CDD505-2E9C-101B-9397-08002B2CF9AE}" pid="3" name="do_LanguageID">
    <vt:lpwstr>2057</vt:lpwstr>
  </property>
  <property fmtid="{D5CDD505-2E9C-101B-9397-08002B2CF9AE}" pid="4" name="do_Title">
    <vt:lpwstr>Subsurface resources in the Netherlands</vt:lpwstr>
  </property>
  <property fmtid="{D5CDD505-2E9C-101B-9397-08002B2CF9AE}" pid="5" name="do_Subtitle">
    <vt:lpwstr>Transition from fossil to sustainable</vt:lpwstr>
  </property>
  <property fmtid="{D5CDD505-2E9C-101B-9397-08002B2CF9AE}" pid="6" name="do_Speaker">
    <vt:lpwstr>Harmen Mijnlieff</vt:lpwstr>
  </property>
  <property fmtid="{D5CDD505-2E9C-101B-9397-08002B2CF9AE}" pid="7" name="do_Date">
    <vt:lpwstr>True</vt:lpwstr>
  </property>
  <property fmtid="{D5CDD505-2E9C-101B-9397-08002B2CF9AE}" pid="8" name="do_DateHandout">
    <vt:lpwstr>False</vt:lpwstr>
  </property>
  <property fmtid="{D5CDD505-2E9C-101B-9397-08002B2CF9AE}" pid="9" name="do_DateValue">
    <vt:lpwstr>14-12-2016</vt:lpwstr>
  </property>
  <property fmtid="{D5CDD505-2E9C-101B-9397-08002B2CF9AE}" pid="10" name="do_SlideNumber">
    <vt:lpwstr>True</vt:lpwstr>
  </property>
  <property fmtid="{D5CDD505-2E9C-101B-9397-08002B2CF9AE}" pid="11" name="do_SlideNumberHandout">
    <vt:lpwstr>False</vt:lpwstr>
  </property>
  <property fmtid="{D5CDD505-2E9C-101B-9397-08002B2CF9AE}" pid="12" name="do_Language">
    <vt:lpwstr>2057</vt:lpwstr>
  </property>
</Properties>
</file>