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305" r:id="rId6"/>
    <p:sldId id="274" r:id="rId7"/>
    <p:sldId id="292" r:id="rId8"/>
    <p:sldId id="266" r:id="rId9"/>
    <p:sldId id="267" r:id="rId10"/>
    <p:sldId id="293" r:id="rId11"/>
    <p:sldId id="278" r:id="rId12"/>
    <p:sldId id="262" r:id="rId13"/>
    <p:sldId id="295" r:id="rId14"/>
    <p:sldId id="277" r:id="rId15"/>
    <p:sldId id="269" r:id="rId16"/>
    <p:sldId id="276" r:id="rId17"/>
    <p:sldId id="296" r:id="rId18"/>
    <p:sldId id="271" r:id="rId19"/>
    <p:sldId id="298" r:id="rId20"/>
    <p:sldId id="299" r:id="rId21"/>
    <p:sldId id="300" r:id="rId22"/>
    <p:sldId id="301" r:id="rId23"/>
    <p:sldId id="302" r:id="rId24"/>
    <p:sldId id="304" r:id="rId25"/>
    <p:sldId id="288" r:id="rId26"/>
    <p:sldId id="281" r:id="rId27"/>
    <p:sldId id="306" r:id="rId28"/>
    <p:sldId id="282" r:id="rId29"/>
    <p:sldId id="307" r:id="rId30"/>
    <p:sldId id="283" r:id="rId31"/>
    <p:sldId id="308" r:id="rId32"/>
    <p:sldId id="284" r:id="rId33"/>
    <p:sldId id="309" r:id="rId34"/>
    <p:sldId id="285" r:id="rId35"/>
    <p:sldId id="310" r:id="rId36"/>
    <p:sldId id="286" r:id="rId37"/>
    <p:sldId id="311" r:id="rId38"/>
    <p:sldId id="287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86"/>
    <a:srgbClr val="ED7D31"/>
    <a:srgbClr val="025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43030-DE00-44F0-B454-05B926327557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6FF0A-1D1F-422A-8D4A-0F5AB6ADA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23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E5CD-EF9C-4DB4-A7B9-4FF8E9D0BA6F}" type="datetime1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86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034E-224B-4602-8515-FDD2A43B67A4}" type="datetime1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08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F2FD-26AF-4868-B4EA-7E212A6360E0}" type="datetime1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8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33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1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85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63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1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08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09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ED3D-D18C-448E-B635-D2AC3F56F709}" type="datetime1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70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AB63-DBE2-4645-AFF0-18020132B6F0}" type="datetime1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80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FE90-437E-4C71-8DC8-8EA242D0A498}" type="datetime1">
              <a:rPr lang="fr-FR" smtClean="0"/>
              <a:t>26/07/2019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47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5444-8314-496D-A7CC-03B62C647DEE}" type="datetime1">
              <a:rPr lang="fr-FR" smtClean="0"/>
              <a:t>26/07/2019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58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E82F-C132-441D-B793-EFDEA364D2B1}" type="datetime1">
              <a:rPr lang="fr-FR" smtClean="0"/>
              <a:t>26/07/2019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13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AA35-0D90-44F0-BB49-1DBAB3979EE6}" type="datetime1">
              <a:rPr lang="fr-FR" smtClean="0"/>
              <a:t>26/07/2019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31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1167-F345-4E0F-A45E-BC177582E89A}" type="datetime1">
              <a:rPr lang="fr-FR" smtClean="0"/>
              <a:t>26/07/2019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79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B3A9-99BC-4E57-A106-E5B3CC05C51A}" type="datetime1">
              <a:rPr lang="fr-FR" smtClean="0"/>
              <a:t>26/07/2019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78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70D48-0CE0-4A01-8879-F28708DC876F}" type="datetime1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605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3AB6E20-4887-490E-9D5D-3CDC71CD26B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394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929"/>
          <a:stretch/>
        </p:blipFill>
        <p:spPr>
          <a:xfrm>
            <a:off x="4" y="-14779"/>
            <a:ext cx="6050314" cy="686485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73732" y="2185122"/>
            <a:ext cx="4926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0" spc="-150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VELMOD-4b</a:t>
            </a:r>
            <a:endParaRPr lang="fr-FR" sz="6000" spc="-150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0318" y="3353427"/>
            <a:ext cx="6141682" cy="4924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600" spc="-150" dirty="0">
                <a:solidFill>
                  <a:schemeClr val="bg1"/>
                </a:solidFill>
                <a:latin typeface="Calibri Light" panose="020F0302020204030204" pitchFamily="34" charset="0"/>
              </a:rPr>
              <a:t>A</a:t>
            </a:r>
            <a:r>
              <a:rPr lang="fr-FR" sz="2600" spc="-15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new </a:t>
            </a:r>
            <a:r>
              <a:rPr lang="fr-FR" sz="2600" spc="-15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regional</a:t>
            </a:r>
            <a:r>
              <a:rPr lang="fr-FR" sz="2600" spc="-15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fr-FR" sz="2600" spc="-15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velocity</a:t>
            </a:r>
            <a:r>
              <a:rPr lang="fr-FR" sz="2600" spc="-15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model for the </a:t>
            </a:r>
            <a:r>
              <a:rPr lang="fr-FR" sz="2600" spc="-15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Netherlands</a:t>
            </a:r>
            <a:endParaRPr lang="fr-FR" sz="2600" spc="-15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81111" y="5518380"/>
            <a:ext cx="321921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March 2019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contact-norway@estimages.com</a:t>
            </a:r>
            <a:b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</a:b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Tel: + 47 22 60 02 85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837" y="299776"/>
            <a:ext cx="2335904" cy="4401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38" y="346693"/>
            <a:ext cx="2477795" cy="57227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180426" y="3857159"/>
            <a:ext cx="49403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 err="1" smtClean="0">
                <a:solidFill>
                  <a:srgbClr val="ED7D31"/>
                </a:solidFill>
                <a:latin typeface="+mj-lt"/>
              </a:rPr>
              <a:t>Prediction</a:t>
            </a:r>
            <a:r>
              <a:rPr lang="fr-FR" sz="2600" dirty="0" smtClean="0">
                <a:solidFill>
                  <a:srgbClr val="ED7D31"/>
                </a:solidFill>
                <a:latin typeface="+mj-lt"/>
              </a:rPr>
              <a:t> </a:t>
            </a:r>
            <a:r>
              <a:rPr lang="fr-FR" sz="2600" dirty="0" err="1" smtClean="0">
                <a:solidFill>
                  <a:srgbClr val="ED7D31"/>
                </a:solidFill>
                <a:latin typeface="+mj-lt"/>
              </a:rPr>
              <a:t>improvement</a:t>
            </a:r>
            <a:r>
              <a:rPr lang="fr-FR" sz="2600" dirty="0" smtClean="0">
                <a:solidFill>
                  <a:srgbClr val="ED7D31"/>
                </a:solidFill>
                <a:latin typeface="+mj-lt"/>
              </a:rPr>
              <a:t>: up to 30%</a:t>
            </a:r>
            <a:endParaRPr lang="fr-FR" sz="2600" dirty="0">
              <a:solidFill>
                <a:srgbClr val="ED7D3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8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32604" y="78444"/>
            <a:ext cx="2729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Flowchart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75820" y="920147"/>
            <a:ext cx="18581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RAW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VELOCITIES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2D &amp; 3D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94292" y="2876450"/>
            <a:ext cx="19680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WELL TIME DEPTH FUNCTIONS</a:t>
            </a:r>
          </a:p>
          <a:p>
            <a:pPr algn="ctr"/>
            <a:r>
              <a:rPr lang="fr-FR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(</a:t>
            </a:r>
            <a:r>
              <a:rPr lang="fr-FR" sz="1100" dirty="0" err="1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checkshots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fr-FR" sz="1100" dirty="0" err="1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sonics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...)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000553" y="4815688"/>
            <a:ext cx="15231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HORIZONS (TWT)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81536" y="6269037"/>
            <a:ext cx="2111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WELL TOPS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811657" y="912688"/>
            <a:ext cx="154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MERGE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VELOCITY VOLUME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84" y="995828"/>
            <a:ext cx="503238" cy="49731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351880" y="1500597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3D M-GS® GRIDDING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(NON STATIONARY KRIGING)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rot="5400000" flipV="1">
            <a:off x="4920230" y="1148198"/>
            <a:ext cx="0" cy="21600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190012" y="1936547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70" name="Connecteur droit avec flèche 69"/>
          <p:cNvCxnSpPr/>
          <p:nvPr/>
        </p:nvCxnSpPr>
        <p:spPr>
          <a:xfrm>
            <a:off x="5694891" y="1256198"/>
            <a:ext cx="287259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73" y="985502"/>
            <a:ext cx="503238" cy="49731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964557" y="1490271"/>
            <a:ext cx="17342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QC, CONDITIONING,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GEOSTATISTICAL FILTERING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rot="5400000" flipV="1">
            <a:off x="2408619" y="1137872"/>
            <a:ext cx="0" cy="21600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188303" y="912688"/>
            <a:ext cx="18581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QUALIFIED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VELOCITIES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2D &amp; 3D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694350" y="1922138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>
            <a:off x="3172819" y="1256198"/>
            <a:ext cx="287259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132673" y="1729426"/>
            <a:ext cx="17655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CALIBRATED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VELOCITY VOLUME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55" y="1847767"/>
            <a:ext cx="503238" cy="497317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6441219" y="2352536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3D M-GS® CALIBRATION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STRATIGRAPHIC GRID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rot="5400000" flipV="1">
            <a:off x="6830073" y="1910137"/>
            <a:ext cx="0" cy="39600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2652971" y="3083437"/>
            <a:ext cx="396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5400000">
            <a:off x="5880981" y="2348367"/>
            <a:ext cx="147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7279812" y="2763875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462044" y="2352536"/>
            <a:ext cx="1168910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VELMOD-4a</a:t>
            </a:r>
            <a:endParaRPr lang="fr-FR" sz="12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7751432" y="2100728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4351880" y="3083437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rot="5400000">
            <a:off x="6510347" y="1775542"/>
            <a:ext cx="21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8737212" y="2999073"/>
            <a:ext cx="61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8414460" y="2920798"/>
            <a:ext cx="1268296" cy="2462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2">
                    <a:lumMod val="75000"/>
                  </a:schemeClr>
                </a:solidFill>
              </a:rPr>
              <a:t>AUXILIARY VARIABLE</a:t>
            </a:r>
            <a:endParaRPr lang="fr-FR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01" y="3652234"/>
            <a:ext cx="503238" cy="497317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2789174" y="4157003"/>
            <a:ext cx="15238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LAYER CAKE,  V0-k PARAMETERIZATION</a:t>
            </a:r>
          </a:p>
        </p:txBody>
      </p:sp>
      <p:cxnSp>
        <p:nvCxnSpPr>
          <p:cNvPr id="58" name="Connecteur droit 57"/>
          <p:cNvCxnSpPr/>
          <p:nvPr/>
        </p:nvCxnSpPr>
        <p:spPr>
          <a:xfrm rot="5400000">
            <a:off x="1912899" y="4066361"/>
            <a:ext cx="1404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rot="5400000" flipV="1">
            <a:off x="2849743" y="3751152"/>
            <a:ext cx="0" cy="468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3018867" y="4563462"/>
            <a:ext cx="104377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Independant</a:t>
            </a:r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TNO </a:t>
            </a:r>
            <a:r>
              <a:rPr lang="fr-FR" sz="9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process</a:t>
            </a:r>
            <a:endParaRPr lang="fr-FR" sz="9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377225" y="3748046"/>
            <a:ext cx="1690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V0, k &amp; VINT AT WELL LOCATIONS 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62" name="Connecteur droit 61"/>
          <p:cNvCxnSpPr/>
          <p:nvPr/>
        </p:nvCxnSpPr>
        <p:spPr>
          <a:xfrm rot="5400000">
            <a:off x="8934988" y="3308115"/>
            <a:ext cx="21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age 6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21" y="3661760"/>
            <a:ext cx="503238" cy="497317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6121185" y="4166529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V0 &amp; VINT SPATIALIZATION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M-GS® CO-KRIGING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920910" y="4591568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4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8129446" y="3761888"/>
            <a:ext cx="1741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V0, VINT FOR EACH FORMATION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8413046" y="4227347"/>
            <a:ext cx="1168910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VELMOD-4b</a:t>
            </a:r>
          </a:p>
        </p:txBody>
      </p:sp>
      <p:cxnSp>
        <p:nvCxnSpPr>
          <p:cNvPr id="74" name="Connecteur droit avec flèche 73"/>
          <p:cNvCxnSpPr/>
          <p:nvPr/>
        </p:nvCxnSpPr>
        <p:spPr>
          <a:xfrm rot="5400000">
            <a:off x="2416570" y="3578281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rot="16200000">
            <a:off x="2416570" y="4462825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rot="5400000" flipV="1">
            <a:off x="6298762" y="3697152"/>
            <a:ext cx="0" cy="57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rot="5400000" flipV="1">
            <a:off x="7669659" y="2038158"/>
            <a:ext cx="0" cy="273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rot="5400000">
            <a:off x="6010973" y="3694160"/>
            <a:ext cx="57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rot="10800000">
            <a:off x="7627057" y="3399589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>
            <a:off x="7467185" y="3985152"/>
            <a:ext cx="57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>
            <a:off x="3908573" y="3971792"/>
            <a:ext cx="468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Image 8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21" y="5458437"/>
            <a:ext cx="503238" cy="497317"/>
          </a:xfrm>
          <a:prstGeom prst="rect">
            <a:avLst/>
          </a:prstGeom>
        </p:spPr>
      </p:pic>
      <p:sp>
        <p:nvSpPr>
          <p:cNvPr id="83" name="ZoneTexte 82"/>
          <p:cNvSpPr txBox="1"/>
          <p:nvPr/>
        </p:nvSpPr>
        <p:spPr>
          <a:xfrm>
            <a:off x="6121185" y="5963206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VINT RESIDUAL CALIBRATION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FKED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6920910" y="6388245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8074910" y="5503284"/>
            <a:ext cx="1741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V0, VINT FOR EACH FORMATION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8358510" y="5968743"/>
            <a:ext cx="1168910" cy="492443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VELMOD-4b</a:t>
            </a:r>
          </a:p>
          <a:p>
            <a:pPr algn="ctr"/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FINAL</a:t>
            </a:r>
            <a:endParaRPr lang="fr-FR" sz="1200" dirty="0" smtClean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87" name="Connecteur droit 86"/>
          <p:cNvCxnSpPr/>
          <p:nvPr/>
        </p:nvCxnSpPr>
        <p:spPr>
          <a:xfrm rot="5400000">
            <a:off x="8702219" y="4920625"/>
            <a:ext cx="648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rot="5400000" flipV="1">
            <a:off x="6295886" y="5526910"/>
            <a:ext cx="0" cy="57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rot="5400000" flipV="1">
            <a:off x="7666783" y="3881325"/>
            <a:ext cx="0" cy="273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rot="10800000">
            <a:off x="7624181" y="5249932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8388676" y="4763406"/>
            <a:ext cx="1268296" cy="2462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2">
                    <a:lumMod val="75000"/>
                  </a:schemeClr>
                </a:solidFill>
              </a:rPr>
              <a:t>AUXILIARY VARIABLE</a:t>
            </a:r>
            <a:endParaRPr lang="fr-FR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4377225" y="5624451"/>
            <a:ext cx="1690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VINT AT WELL LOCATIONS 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 flipH="1">
            <a:off x="2632466" y="5817786"/>
            <a:ext cx="180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>
            <a:off x="7478082" y="5796487"/>
            <a:ext cx="57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rot="5400000">
            <a:off x="1910025" y="5814619"/>
            <a:ext cx="1404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rot="5400000">
            <a:off x="2413696" y="5369669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rot="16200000">
            <a:off x="2413696" y="6254213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rot="5400000">
            <a:off x="5998109" y="5533165"/>
            <a:ext cx="57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10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3191548" y="915933"/>
            <a:ext cx="4167264" cy="1285469"/>
            <a:chOff x="3191548" y="915933"/>
            <a:chExt cx="4167264" cy="1285469"/>
          </a:xfrm>
        </p:grpSpPr>
        <p:sp>
          <p:nvSpPr>
            <p:cNvPr id="112" name="ZoneTexte 111"/>
            <p:cNvSpPr txBox="1"/>
            <p:nvPr/>
          </p:nvSpPr>
          <p:spPr>
            <a:xfrm>
              <a:off x="5814902" y="915933"/>
              <a:ext cx="154391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u="sng" dirty="0" smtClean="0">
                  <a:solidFill>
                    <a:srgbClr val="005286"/>
                  </a:solidFill>
                  <a:latin typeface="Arial Black" panose="020B0A04020102020204" pitchFamily="34" charset="0"/>
                </a:rPr>
                <a:t>MERGE</a:t>
              </a:r>
              <a:r>
                <a:rPr lang="fr-FR" sz="1100" dirty="0" smtClean="0">
                  <a:solidFill>
                    <a:srgbClr val="005286"/>
                  </a:solidFill>
                  <a:latin typeface="Arial Black" panose="020B0A04020102020204" pitchFamily="34" charset="0"/>
                </a:rPr>
                <a:t> SEISMIC VELOCITY VOLUME</a:t>
              </a:r>
              <a:endParaRPr lang="fr-FR" sz="1100" dirty="0">
                <a:solidFill>
                  <a:srgbClr val="005286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113" name="Groupe 112"/>
            <p:cNvGrpSpPr/>
            <p:nvPr/>
          </p:nvGrpSpPr>
          <p:grpSpPr>
            <a:xfrm>
              <a:off x="4355125" y="999073"/>
              <a:ext cx="1950926" cy="1081850"/>
              <a:chOff x="2022643" y="1807105"/>
              <a:chExt cx="1950926" cy="1081850"/>
            </a:xfrm>
          </p:grpSpPr>
          <p:pic>
            <p:nvPicPr>
              <p:cNvPr id="114" name="Image 1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7047" y="1807105"/>
                <a:ext cx="503238" cy="497317"/>
              </a:xfrm>
              <a:prstGeom prst="rect">
                <a:avLst/>
              </a:prstGeom>
            </p:spPr>
          </p:pic>
          <p:sp>
            <p:nvSpPr>
              <p:cNvPr id="115" name="ZoneTexte 114"/>
              <p:cNvSpPr txBox="1"/>
              <p:nvPr/>
            </p:nvSpPr>
            <p:spPr>
              <a:xfrm>
                <a:off x="2022643" y="2311874"/>
                <a:ext cx="1950926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 smtClean="0">
                    <a:latin typeface="Calibri Light" panose="020F0302020204030204" pitchFamily="34" charset="0"/>
                  </a:rPr>
                  <a:t>3D M-GS® GRIDDING</a:t>
                </a:r>
              </a:p>
              <a:p>
                <a:pPr algn="ctr"/>
                <a:r>
                  <a:rPr lang="fr-FR" sz="1050" dirty="0" smtClean="0">
                    <a:latin typeface="Calibri Light" panose="020F0302020204030204" pitchFamily="34" charset="0"/>
                  </a:rPr>
                  <a:t>(NON STATIONARY KRIGING)</a:t>
                </a:r>
              </a:p>
              <a:p>
                <a:pPr algn="ctr"/>
                <a:endParaRPr lang="fr-FR" sz="1050" dirty="0">
                  <a:latin typeface="Calibri Light" panose="020F0302020204030204" pitchFamily="34" charset="0"/>
                </a:endParaRPr>
              </a:p>
            </p:txBody>
          </p:sp>
        </p:grpSp>
        <p:cxnSp>
          <p:nvCxnSpPr>
            <p:cNvPr id="116" name="Connecteur droit avec flèche 115"/>
            <p:cNvCxnSpPr/>
            <p:nvPr/>
          </p:nvCxnSpPr>
          <p:spPr>
            <a:xfrm rot="5400000" flipV="1">
              <a:off x="4923475" y="1151443"/>
              <a:ext cx="0" cy="216000"/>
            </a:xfrm>
            <a:prstGeom prst="straightConnector1">
              <a:avLst/>
            </a:prstGeom>
            <a:ln w="6350">
              <a:solidFill>
                <a:schemeClr val="bg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ZoneTexte 116"/>
            <p:cNvSpPr txBox="1"/>
            <p:nvPr/>
          </p:nvSpPr>
          <p:spPr>
            <a:xfrm>
              <a:off x="5193257" y="1939792"/>
              <a:ext cx="274662" cy="261610"/>
            </a:xfrm>
            <a:prstGeom prst="rect">
              <a:avLst/>
            </a:prstGeom>
            <a:solidFill>
              <a:srgbClr val="404C6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cxnSp>
          <p:nvCxnSpPr>
            <p:cNvPr id="118" name="Connecteur droit avec flèche 117"/>
            <p:cNvCxnSpPr/>
            <p:nvPr/>
          </p:nvCxnSpPr>
          <p:spPr>
            <a:xfrm>
              <a:off x="5698136" y="1259443"/>
              <a:ext cx="287259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ZoneTexte 118"/>
            <p:cNvSpPr txBox="1"/>
            <p:nvPr/>
          </p:nvSpPr>
          <p:spPr>
            <a:xfrm>
              <a:off x="3191548" y="915933"/>
              <a:ext cx="185816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u="sng" dirty="0" smtClean="0">
                  <a:solidFill>
                    <a:srgbClr val="005286"/>
                  </a:solidFill>
                  <a:latin typeface="Arial Black" panose="020B0A04020102020204" pitchFamily="34" charset="0"/>
                </a:rPr>
                <a:t>QUALIFIED</a:t>
              </a:r>
              <a:r>
                <a:rPr lang="fr-FR" sz="1100" dirty="0" smtClean="0">
                  <a:solidFill>
                    <a:srgbClr val="005286"/>
                  </a:solidFill>
                  <a:latin typeface="Arial Black" panose="020B0A04020102020204" pitchFamily="34" charset="0"/>
                </a:rPr>
                <a:t> SEISMIC VELOCITIES</a:t>
              </a:r>
            </a:p>
            <a:p>
              <a:pPr algn="ctr"/>
              <a:r>
                <a:rPr lang="fr-FR" sz="1100" dirty="0" smtClean="0">
                  <a:solidFill>
                    <a:srgbClr val="005286"/>
                  </a:solidFill>
                  <a:latin typeface="Arial Black" panose="020B0A04020102020204" pitchFamily="34" charset="0"/>
                </a:rPr>
                <a:t>2D &amp; 3D</a:t>
              </a:r>
              <a:endParaRPr lang="fr-FR" sz="1100" dirty="0">
                <a:solidFill>
                  <a:srgbClr val="005286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06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32604" y="78444"/>
            <a:ext cx="8957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3D </a:t>
            </a:r>
            <a:r>
              <a:rPr lang="fr-FR" sz="3600" b="1" dirty="0" err="1">
                <a:solidFill>
                  <a:srgbClr val="025186"/>
                </a:solidFill>
                <a:latin typeface="Arial Black" panose="020B0A04020102020204" pitchFamily="34" charset="0"/>
              </a:rPr>
              <a:t>m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erge</a:t>
            </a:r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 of the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seismic</a:t>
            </a:r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velocities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4379" y="2991403"/>
            <a:ext cx="23606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4D4D4D"/>
              </a:buClr>
            </a:pPr>
            <a:r>
              <a:rPr lang="fr-FR" altLang="fr-FR" sz="2400" b="1">
                <a:solidFill>
                  <a:srgbClr val="0B5085"/>
                </a:solidFill>
                <a:latin typeface="Arial Black" panose="020B0A04020102020204" pitchFamily="34" charset="0"/>
              </a:rPr>
              <a:t>Priority rules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234379" y="1368406"/>
            <a:ext cx="8280400" cy="925513"/>
            <a:chOff x="234379" y="1386694"/>
            <a:chExt cx="8280400" cy="92551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34379" y="1386694"/>
              <a:ext cx="373380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4D4D4D"/>
                </a:buClr>
              </a:pPr>
              <a:r>
                <a:rPr lang="en-US" altLang="fr-FR" sz="2400" b="1" dirty="0">
                  <a:solidFill>
                    <a:srgbClr val="0B5085"/>
                  </a:solidFill>
                  <a:latin typeface="Arial Black" panose="020B0A04020102020204" pitchFamily="34" charset="0"/>
                </a:rPr>
                <a:t>Consistency analysis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234379" y="1847069"/>
              <a:ext cx="8280400" cy="4651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buClr>
                  <a:srgbClr val="4D4D4D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2400" dirty="0" smtClean="0">
                  <a:latin typeface="Calibri Light" panose="020F0302020204030204" pitchFamily="34" charset="0"/>
                </a:rPr>
                <a:t>between the qualified seismic velocity datasets</a:t>
              </a:r>
              <a:endParaRPr lang="en-US" sz="2400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4379" y="4821917"/>
            <a:ext cx="1231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4D4D4D"/>
              </a:buClr>
            </a:pPr>
            <a:r>
              <a:rPr lang="fr-FR" altLang="fr-FR" sz="2400" b="1">
                <a:solidFill>
                  <a:srgbClr val="0B5085"/>
                </a:solidFill>
                <a:latin typeface="Arial Black" panose="020B0A04020102020204" pitchFamily="34" charset="0"/>
              </a:rPr>
              <a:t>Merge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37554" y="3507340"/>
            <a:ext cx="89693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D4D4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latin typeface="Calibri Light" panose="020F0302020204030204" pitchFamily="34" charset="0"/>
              </a:rPr>
              <a:t>In overlap areas </a:t>
            </a:r>
            <a:r>
              <a:rPr lang="en-US" sz="2400" dirty="0">
                <a:latin typeface="Calibri Light" panose="020F0302020204030204" pitchFamily="34" charset="0"/>
              </a:rPr>
              <a:t>d</a:t>
            </a:r>
            <a:r>
              <a:rPr lang="en-US" sz="2400" dirty="0" smtClean="0">
                <a:latin typeface="Calibri Light" panose="020F0302020204030204" pitchFamily="34" charset="0"/>
              </a:rPr>
              <a:t>efinition of priority rules such as 3D &gt; 2D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21679" y="5317217"/>
            <a:ext cx="11970321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D4D4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latin typeface="Calibri Light" panose="020F0302020204030204" pitchFamily="34" charset="0"/>
              </a:rPr>
              <a:t>Merge by 3D non-stationary factorial kriging driven by the regional structure (M-GS®)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32604" y="78444"/>
            <a:ext cx="8957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3D </a:t>
            </a:r>
            <a:r>
              <a:rPr lang="fr-FR" sz="3600" b="1" dirty="0" err="1">
                <a:solidFill>
                  <a:srgbClr val="025186"/>
                </a:solidFill>
                <a:latin typeface="Arial Black" panose="020B0A04020102020204" pitchFamily="34" charset="0"/>
              </a:rPr>
              <a:t>m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erge</a:t>
            </a:r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 of the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seismic</a:t>
            </a:r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velocities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pic>
        <p:nvPicPr>
          <p:cNvPr id="106" name="Image 105"/>
          <p:cNvPicPr>
            <a:picLocks noChangeAspect="1"/>
          </p:cNvPicPr>
          <p:nvPr/>
        </p:nvPicPr>
        <p:blipFill rotWithShape="1">
          <a:blip r:embed="rId2"/>
          <a:srcRect l="22459" t="15272" r="4519" b="1"/>
          <a:stretch/>
        </p:blipFill>
        <p:spPr>
          <a:xfrm>
            <a:off x="1140594" y="965152"/>
            <a:ext cx="3245139" cy="4934266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5306962" y="1076446"/>
            <a:ext cx="5119139" cy="5289233"/>
            <a:chOff x="5306962" y="1039502"/>
            <a:chExt cx="5119139" cy="5289233"/>
          </a:xfrm>
        </p:grpSpPr>
        <p:pic>
          <p:nvPicPr>
            <p:cNvPr id="101" name="Image 100"/>
            <p:cNvPicPr>
              <a:picLocks noChangeAspect="1"/>
            </p:cNvPicPr>
            <p:nvPr/>
          </p:nvPicPr>
          <p:blipFill rotWithShape="1">
            <a:blip r:embed="rId3"/>
            <a:srcRect l="4928" t="3854" r="6134" b="4237"/>
            <a:stretch/>
          </p:blipFill>
          <p:spPr>
            <a:xfrm>
              <a:off x="6786992" y="1039502"/>
              <a:ext cx="2720278" cy="4785566"/>
            </a:xfrm>
            <a:prstGeom prst="rect">
              <a:avLst/>
            </a:prstGeom>
          </p:spPr>
        </p:pic>
        <p:pic>
          <p:nvPicPr>
            <p:cNvPr id="103" name="Image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20355" y="2094424"/>
              <a:ext cx="405746" cy="2880000"/>
            </a:xfrm>
            <a:prstGeom prst="rect">
              <a:avLst/>
            </a:prstGeom>
          </p:spPr>
        </p:pic>
        <p:sp>
          <p:nvSpPr>
            <p:cNvPr id="104" name="Text Box 24"/>
            <p:cNvSpPr txBox="1">
              <a:spLocks noChangeArrowheads="1"/>
            </p:cNvSpPr>
            <p:nvPr/>
          </p:nvSpPr>
          <p:spPr bwMode="auto">
            <a:xfrm>
              <a:off x="9883199" y="4909910"/>
              <a:ext cx="474663" cy="2330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1pPr>
              <a:lvl2pPr marL="4572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2pPr>
              <a:lvl3pPr marL="9144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3pPr>
              <a:lvl4pPr marL="13716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4pPr>
              <a:lvl5pPr marL="18288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9pPr>
            </a:lstStyle>
            <a:p>
              <a:pPr algn="ctr">
                <a:buClr>
                  <a:srgbClr val="333333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 dirty="0">
                  <a:solidFill>
                    <a:schemeClr val="tx1"/>
                  </a:solidFill>
                </a:rPr>
                <a:t>m/s</a:t>
              </a:r>
            </a:p>
          </p:txBody>
        </p:sp>
        <p:sp>
          <p:nvSpPr>
            <p:cNvPr id="105" name="Text Box 5"/>
            <p:cNvSpPr txBox="1">
              <a:spLocks noChangeArrowheads="1"/>
            </p:cNvSpPr>
            <p:nvPr/>
          </p:nvSpPr>
          <p:spPr bwMode="auto">
            <a:xfrm>
              <a:off x="6982242" y="6018777"/>
              <a:ext cx="2525028" cy="3099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1pPr>
              <a:lvl2pPr marL="4572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2pPr>
              <a:lvl3pPr marL="9144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3pPr>
              <a:lvl4pPr marL="13716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4pPr>
              <a:lvl5pPr marL="18288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9pPr>
            </a:lstStyle>
            <a:p>
              <a:pPr algn="ctr">
                <a:buClr>
                  <a:srgbClr val="FFFFFF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b="1" dirty="0" err="1" smtClean="0">
                  <a:solidFill>
                    <a:srgbClr val="005286"/>
                  </a:solidFill>
                </a:rPr>
                <a:t>Inst</a:t>
              </a:r>
              <a:r>
                <a:rPr lang="fr-FR" sz="1400" b="1" dirty="0" smtClean="0">
                  <a:solidFill>
                    <a:srgbClr val="005286"/>
                  </a:solidFill>
                </a:rPr>
                <a:t>. Vel - Time-slice 2sTWT</a:t>
              </a:r>
            </a:p>
          </p:txBody>
        </p:sp>
        <p:sp>
          <p:nvSpPr>
            <p:cNvPr id="107" name="Flèche droite 106"/>
            <p:cNvSpPr/>
            <p:nvPr/>
          </p:nvSpPr>
          <p:spPr>
            <a:xfrm>
              <a:off x="5306962" y="3317984"/>
              <a:ext cx="558800" cy="448734"/>
            </a:xfrm>
            <a:prstGeom prst="right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45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32604" y="78444"/>
            <a:ext cx="2729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Flowchart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75820" y="920147"/>
            <a:ext cx="18581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RAW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VELOCITIES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2D &amp; 3D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000553" y="4815688"/>
            <a:ext cx="15231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HORIZONS (TWT)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81536" y="6269037"/>
            <a:ext cx="2111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WELL TOPS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811657" y="918587"/>
            <a:ext cx="154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MERGE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VELOCITY VOLUME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84" y="995828"/>
            <a:ext cx="503238" cy="49731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351880" y="1500597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3D M-GS® GRIDDING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(NON STATIONARY KRIGING)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rot="5400000" flipV="1">
            <a:off x="4920230" y="1148198"/>
            <a:ext cx="0" cy="21600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190012" y="1936547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70" name="Connecteur droit avec flèche 69"/>
          <p:cNvCxnSpPr/>
          <p:nvPr/>
        </p:nvCxnSpPr>
        <p:spPr>
          <a:xfrm>
            <a:off x="5694891" y="1256198"/>
            <a:ext cx="287259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73" y="985502"/>
            <a:ext cx="503238" cy="49731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964557" y="1490271"/>
            <a:ext cx="17342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QC, CONDITIONING,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GEOSTATISTICAL FILTERING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rot="5400000" flipV="1">
            <a:off x="2408619" y="1137872"/>
            <a:ext cx="0" cy="21600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188303" y="912688"/>
            <a:ext cx="18581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QUALIFIED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VELOCITIES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2D &amp; 3D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694350" y="1922138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>
            <a:off x="3172819" y="1256198"/>
            <a:ext cx="287259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132673" y="1729426"/>
            <a:ext cx="17655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CALIBRATED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VELOCITY VOLUME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55" y="1847767"/>
            <a:ext cx="503238" cy="497317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6441219" y="2352536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3D M-GS® CALIBRATION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STRATIGRAPHIC GRID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rot="5400000" flipV="1">
            <a:off x="6830073" y="1910137"/>
            <a:ext cx="0" cy="39600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2652971" y="3083437"/>
            <a:ext cx="396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5400000">
            <a:off x="5880981" y="2348367"/>
            <a:ext cx="147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7279812" y="2763875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462044" y="2352536"/>
            <a:ext cx="1168910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VELMOD-4a</a:t>
            </a:r>
            <a:endParaRPr lang="fr-FR" sz="12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7751432" y="2100728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4351880" y="3083437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rot="5400000">
            <a:off x="6510347" y="1775542"/>
            <a:ext cx="21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8737212" y="2999073"/>
            <a:ext cx="61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8405033" y="2920798"/>
            <a:ext cx="1268296" cy="2462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2">
                    <a:lumMod val="75000"/>
                  </a:schemeClr>
                </a:solidFill>
              </a:rPr>
              <a:t>AUXILIARY VARIABLE</a:t>
            </a:r>
            <a:endParaRPr lang="fr-FR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01" y="3652234"/>
            <a:ext cx="503238" cy="497317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2789174" y="4157003"/>
            <a:ext cx="15238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LAYER CAKE,  V0-k PARAMETERIZATION</a:t>
            </a:r>
          </a:p>
        </p:txBody>
      </p:sp>
      <p:cxnSp>
        <p:nvCxnSpPr>
          <p:cNvPr id="58" name="Connecteur droit 57"/>
          <p:cNvCxnSpPr/>
          <p:nvPr/>
        </p:nvCxnSpPr>
        <p:spPr>
          <a:xfrm rot="5400000">
            <a:off x="1912899" y="4066361"/>
            <a:ext cx="1404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rot="5400000" flipV="1">
            <a:off x="2849743" y="3751152"/>
            <a:ext cx="0" cy="468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3018867" y="4563462"/>
            <a:ext cx="104377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Independant</a:t>
            </a:r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TNO </a:t>
            </a:r>
            <a:r>
              <a:rPr lang="fr-FR" sz="9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process</a:t>
            </a:r>
            <a:endParaRPr lang="fr-FR" sz="9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377225" y="3748046"/>
            <a:ext cx="1690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V0, k &amp; VINT AT WELL LOCATIONS 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62" name="Connecteur droit 61"/>
          <p:cNvCxnSpPr/>
          <p:nvPr/>
        </p:nvCxnSpPr>
        <p:spPr>
          <a:xfrm rot="5400000">
            <a:off x="8934988" y="3308115"/>
            <a:ext cx="21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age 6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21" y="3661760"/>
            <a:ext cx="503238" cy="497317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6121185" y="4166529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V0 &amp; VINT SPATIALIZATION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M-GS® CO-KRIGING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920910" y="4591568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4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8129446" y="3761888"/>
            <a:ext cx="1741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V0, VINT FOR EACH FORMATION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8413046" y="4227347"/>
            <a:ext cx="1168910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VELMOD-4b</a:t>
            </a:r>
          </a:p>
        </p:txBody>
      </p:sp>
      <p:cxnSp>
        <p:nvCxnSpPr>
          <p:cNvPr id="74" name="Connecteur droit avec flèche 73"/>
          <p:cNvCxnSpPr/>
          <p:nvPr/>
        </p:nvCxnSpPr>
        <p:spPr>
          <a:xfrm rot="5400000">
            <a:off x="2416570" y="3578281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rot="16200000">
            <a:off x="2416570" y="4462825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rot="5400000" flipV="1">
            <a:off x="6298762" y="3697152"/>
            <a:ext cx="0" cy="57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rot="5400000" flipV="1">
            <a:off x="7669659" y="2038158"/>
            <a:ext cx="0" cy="273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rot="5400000">
            <a:off x="6010973" y="3694160"/>
            <a:ext cx="57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rot="10800000">
            <a:off x="7627057" y="3399589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>
            <a:off x="7467185" y="3985152"/>
            <a:ext cx="57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>
            <a:off x="3908573" y="3971792"/>
            <a:ext cx="468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Image 8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21" y="5458437"/>
            <a:ext cx="503238" cy="497317"/>
          </a:xfrm>
          <a:prstGeom prst="rect">
            <a:avLst/>
          </a:prstGeom>
        </p:spPr>
      </p:pic>
      <p:sp>
        <p:nvSpPr>
          <p:cNvPr id="83" name="ZoneTexte 82"/>
          <p:cNvSpPr txBox="1"/>
          <p:nvPr/>
        </p:nvSpPr>
        <p:spPr>
          <a:xfrm>
            <a:off x="6121185" y="5963206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VINT RESIDUAL CALIBRATION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FKED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6920910" y="6388245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8074910" y="5503284"/>
            <a:ext cx="1741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V0, VINT FOR EACH FORMATION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8358510" y="5968743"/>
            <a:ext cx="1168910" cy="492443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VELMOD-4b</a:t>
            </a:r>
          </a:p>
          <a:p>
            <a:pPr algn="ctr"/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FINAL</a:t>
            </a:r>
            <a:endParaRPr lang="fr-FR" sz="1200" dirty="0" smtClean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87" name="Connecteur droit 86"/>
          <p:cNvCxnSpPr/>
          <p:nvPr/>
        </p:nvCxnSpPr>
        <p:spPr>
          <a:xfrm rot="5400000">
            <a:off x="8702219" y="4920625"/>
            <a:ext cx="648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rot="5400000" flipV="1">
            <a:off x="6295886" y="5526910"/>
            <a:ext cx="0" cy="57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rot="5400000" flipV="1">
            <a:off x="7666783" y="3881325"/>
            <a:ext cx="0" cy="273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rot="10800000">
            <a:off x="7624181" y="5249932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8388676" y="4763406"/>
            <a:ext cx="1268296" cy="2462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2">
                    <a:lumMod val="75000"/>
                  </a:schemeClr>
                </a:solidFill>
              </a:rPr>
              <a:t>AUXILIARY VARIABLE</a:t>
            </a:r>
            <a:endParaRPr lang="fr-FR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4377225" y="5624451"/>
            <a:ext cx="1690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VINT AT WELL LOCATIONS 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 flipH="1">
            <a:off x="2632466" y="5817786"/>
            <a:ext cx="180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>
            <a:off x="7478082" y="5796487"/>
            <a:ext cx="57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rot="5400000">
            <a:off x="1910025" y="5814619"/>
            <a:ext cx="1404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rot="5400000">
            <a:off x="2413696" y="5369669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rot="16200000">
            <a:off x="2413696" y="6254213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rot="5400000">
            <a:off x="5998109" y="5533165"/>
            <a:ext cx="57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13</a:t>
            </a:fld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794292" y="916603"/>
            <a:ext cx="9103974" cy="2560011"/>
            <a:chOff x="794292" y="916603"/>
            <a:chExt cx="9103974" cy="2560011"/>
          </a:xfrm>
        </p:grpSpPr>
        <p:grpSp>
          <p:nvGrpSpPr>
            <p:cNvPr id="81" name="Groupe 80"/>
            <p:cNvGrpSpPr/>
            <p:nvPr/>
          </p:nvGrpSpPr>
          <p:grpSpPr>
            <a:xfrm>
              <a:off x="2652971" y="1610367"/>
              <a:ext cx="7245295" cy="1476000"/>
              <a:chOff x="1881998" y="1637262"/>
              <a:chExt cx="7245295" cy="1476000"/>
            </a:xfrm>
          </p:grpSpPr>
          <p:sp>
            <p:nvSpPr>
              <p:cNvPr id="101" name="ZoneTexte 100"/>
              <p:cNvSpPr txBox="1"/>
              <p:nvPr/>
            </p:nvSpPr>
            <p:spPr>
              <a:xfrm>
                <a:off x="7361700" y="1756321"/>
                <a:ext cx="1765593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u="sng" dirty="0" smtClean="0">
                    <a:solidFill>
                      <a:srgbClr val="005286"/>
                    </a:solidFill>
                    <a:latin typeface="Arial Black" panose="020B0A04020102020204" pitchFamily="34" charset="0"/>
                  </a:rPr>
                  <a:t>CALIBRATED</a:t>
                </a:r>
                <a:r>
                  <a:rPr lang="fr-FR" sz="1100" dirty="0" smtClean="0">
                    <a:solidFill>
                      <a:srgbClr val="005286"/>
                    </a:solidFill>
                    <a:latin typeface="Arial Black" panose="020B0A04020102020204" pitchFamily="34" charset="0"/>
                  </a:rPr>
                  <a:t> SEISMIC VELOCITY VOLUME</a:t>
                </a:r>
                <a:endParaRPr lang="fr-FR" sz="1100" dirty="0">
                  <a:solidFill>
                    <a:srgbClr val="005286"/>
                  </a:solidFill>
                  <a:latin typeface="Arial Black" panose="020B0A04020102020204" pitchFamily="34" charset="0"/>
                </a:endParaRPr>
              </a:p>
            </p:txBody>
          </p:sp>
          <p:grpSp>
            <p:nvGrpSpPr>
              <p:cNvPr id="102" name="Groupe 101"/>
              <p:cNvGrpSpPr/>
              <p:nvPr/>
            </p:nvGrpSpPr>
            <p:grpSpPr>
              <a:xfrm>
                <a:off x="5670246" y="1874662"/>
                <a:ext cx="1950926" cy="1081850"/>
                <a:chOff x="2075911" y="1807105"/>
                <a:chExt cx="1950926" cy="1081850"/>
              </a:xfrm>
            </p:grpSpPr>
            <p:pic>
              <p:nvPicPr>
                <p:cNvPr id="111" name="Image 110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7047" y="1807105"/>
                  <a:ext cx="503238" cy="497317"/>
                </a:xfrm>
                <a:prstGeom prst="rect">
                  <a:avLst/>
                </a:prstGeom>
              </p:spPr>
            </p:pic>
            <p:sp>
              <p:nvSpPr>
                <p:cNvPr id="120" name="ZoneTexte 119"/>
                <p:cNvSpPr txBox="1"/>
                <p:nvPr/>
              </p:nvSpPr>
              <p:spPr>
                <a:xfrm>
                  <a:off x="2075911" y="2311874"/>
                  <a:ext cx="1950926" cy="577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50" dirty="0" smtClean="0">
                      <a:latin typeface="Calibri Light" panose="020F0302020204030204" pitchFamily="34" charset="0"/>
                    </a:rPr>
                    <a:t>3D M-GS® CALIBRATION</a:t>
                  </a:r>
                </a:p>
                <a:p>
                  <a:pPr algn="ctr"/>
                  <a:r>
                    <a:rPr lang="fr-FR" sz="1050" dirty="0" smtClean="0">
                      <a:latin typeface="Calibri Light" panose="020F0302020204030204" pitchFamily="34" charset="0"/>
                    </a:rPr>
                    <a:t>STRATIGRAPHIC GRID</a:t>
                  </a:r>
                </a:p>
                <a:p>
                  <a:pPr algn="ctr"/>
                  <a:endParaRPr lang="fr-FR" sz="1050" dirty="0">
                    <a:latin typeface="Calibri Light" panose="020F0302020204030204" pitchFamily="34" charset="0"/>
                  </a:endParaRPr>
                </a:p>
              </p:txBody>
            </p:sp>
          </p:grpSp>
          <p:cxnSp>
            <p:nvCxnSpPr>
              <p:cNvPr id="103" name="Connecteur droit avec flèche 102"/>
              <p:cNvCxnSpPr/>
              <p:nvPr/>
            </p:nvCxnSpPr>
            <p:spPr>
              <a:xfrm rot="5400000" flipV="1">
                <a:off x="6059100" y="1937032"/>
                <a:ext cx="0" cy="396000"/>
              </a:xfrm>
              <a:prstGeom prst="straightConnector1">
                <a:avLst/>
              </a:prstGeom>
              <a:ln w="6350">
                <a:solidFill>
                  <a:schemeClr val="bg2">
                    <a:lumMod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 flipH="1">
                <a:off x="1881998" y="3110332"/>
                <a:ext cx="3960000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 rot="5400000">
                <a:off x="5110008" y="2375262"/>
                <a:ext cx="1476000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ZoneTexte 105"/>
              <p:cNvSpPr txBox="1"/>
              <p:nvPr/>
            </p:nvSpPr>
            <p:spPr>
              <a:xfrm>
                <a:off x="6508839" y="2790770"/>
                <a:ext cx="274662" cy="261610"/>
              </a:xfrm>
              <a:prstGeom prst="rect">
                <a:avLst/>
              </a:prstGeom>
              <a:solidFill>
                <a:srgbClr val="404C6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 smtClean="0">
                    <a:solidFill>
                      <a:schemeClr val="bg2"/>
                    </a:solidFill>
                    <a:latin typeface="Arial Black" panose="020B0A04020102020204" pitchFamily="34" charset="0"/>
                  </a:rPr>
                  <a:t>3</a:t>
                </a:r>
                <a:endParaRPr lang="fr-FR" sz="1100" dirty="0">
                  <a:solidFill>
                    <a:schemeClr val="bg2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07" name="ZoneTexte 106"/>
              <p:cNvSpPr txBox="1"/>
              <p:nvPr/>
            </p:nvSpPr>
            <p:spPr>
              <a:xfrm>
                <a:off x="7691071" y="2379431"/>
                <a:ext cx="1168910" cy="27699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VELMOD-4a</a:t>
                </a:r>
                <a:endParaRPr lang="fr-FR" sz="12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108" name="Connecteur droit avec flèche 107"/>
              <p:cNvCxnSpPr/>
              <p:nvPr/>
            </p:nvCxnSpPr>
            <p:spPr>
              <a:xfrm>
                <a:off x="6980459" y="2127623"/>
                <a:ext cx="396000" cy="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avec flèche 108"/>
              <p:cNvCxnSpPr/>
              <p:nvPr/>
            </p:nvCxnSpPr>
            <p:spPr>
              <a:xfrm>
                <a:off x="3580907" y="3110332"/>
                <a:ext cx="396000" cy="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avec flèche 109"/>
              <p:cNvCxnSpPr/>
              <p:nvPr/>
            </p:nvCxnSpPr>
            <p:spPr>
              <a:xfrm rot="5400000">
                <a:off x="5739374" y="1802437"/>
                <a:ext cx="216000" cy="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ZoneTexte 120"/>
            <p:cNvSpPr txBox="1"/>
            <p:nvPr/>
          </p:nvSpPr>
          <p:spPr>
            <a:xfrm>
              <a:off x="794292" y="2876450"/>
              <a:ext cx="196808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rgbClr val="FF7B36"/>
                  </a:solidFill>
                  <a:latin typeface="Arial Black" panose="020B0A04020102020204" pitchFamily="34" charset="0"/>
                </a:rPr>
                <a:t>WELL TIME DEPTH FUNCTIONS</a:t>
              </a:r>
            </a:p>
            <a:p>
              <a:pPr algn="ctr"/>
              <a:r>
                <a:rPr lang="fr-FR" sz="1100" dirty="0">
                  <a:solidFill>
                    <a:srgbClr val="FF7B36"/>
                  </a:solidFill>
                  <a:latin typeface="Calibri Light" panose="020F0302020204030204" pitchFamily="34" charset="0"/>
                </a:rPr>
                <a:t>(</a:t>
              </a:r>
              <a:r>
                <a:rPr lang="fr-FR" sz="1100" dirty="0" err="1" smtClean="0">
                  <a:solidFill>
                    <a:srgbClr val="FF7B36"/>
                  </a:solidFill>
                  <a:latin typeface="Calibri Light" panose="020F0302020204030204" pitchFamily="34" charset="0"/>
                </a:rPr>
                <a:t>checkshots</a:t>
              </a:r>
              <a:r>
                <a:rPr lang="fr-FR" sz="1100" dirty="0" smtClean="0">
                  <a:solidFill>
                    <a:srgbClr val="FF7B36"/>
                  </a:solidFill>
                  <a:latin typeface="Calibri Light" panose="020F0302020204030204" pitchFamily="34" charset="0"/>
                </a:rPr>
                <a:t>, </a:t>
              </a:r>
              <a:r>
                <a:rPr lang="fr-FR" sz="1100" dirty="0" err="1" smtClean="0">
                  <a:solidFill>
                    <a:srgbClr val="FF7B36"/>
                  </a:solidFill>
                  <a:latin typeface="Calibri Light" panose="020F0302020204030204" pitchFamily="34" charset="0"/>
                </a:rPr>
                <a:t>sonics</a:t>
              </a:r>
              <a:r>
                <a:rPr lang="fr-FR" sz="1100" dirty="0" smtClean="0">
                  <a:solidFill>
                    <a:srgbClr val="FF7B36"/>
                  </a:solidFill>
                  <a:latin typeface="Calibri Light" panose="020F0302020204030204" pitchFamily="34" charset="0"/>
                </a:rPr>
                <a:t>...)</a:t>
              </a:r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5811657" y="916603"/>
              <a:ext cx="154391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u="sng" dirty="0" smtClean="0">
                  <a:solidFill>
                    <a:srgbClr val="005286"/>
                  </a:solidFill>
                  <a:latin typeface="Arial Black" panose="020B0A04020102020204" pitchFamily="34" charset="0"/>
                </a:rPr>
                <a:t>MERGE</a:t>
              </a:r>
              <a:r>
                <a:rPr lang="fr-FR" sz="1100" dirty="0" smtClean="0">
                  <a:solidFill>
                    <a:srgbClr val="005286"/>
                  </a:solidFill>
                  <a:latin typeface="Arial Black" panose="020B0A04020102020204" pitchFamily="34" charset="0"/>
                </a:rPr>
                <a:t> SEISMIC VELOCITY VOLUME</a:t>
              </a:r>
              <a:endParaRPr lang="fr-FR" sz="1100" dirty="0">
                <a:solidFill>
                  <a:srgbClr val="005286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4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32604" y="78444"/>
            <a:ext cx="10227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3D calibration of the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seismic</a:t>
            </a:r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velocities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93261" y="1056648"/>
            <a:ext cx="6290953" cy="866477"/>
            <a:chOff x="193261" y="1056648"/>
            <a:chExt cx="6290953" cy="866477"/>
          </a:xfrm>
        </p:grpSpPr>
        <p:sp>
          <p:nvSpPr>
            <p:cNvPr id="13" name="ZoneTexte 15"/>
            <p:cNvSpPr txBox="1">
              <a:spLocks noChangeArrowheads="1"/>
            </p:cNvSpPr>
            <p:nvPr/>
          </p:nvSpPr>
          <p:spPr bwMode="auto">
            <a:xfrm>
              <a:off x="205961" y="1056648"/>
              <a:ext cx="61309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2400" dirty="0">
                  <a:solidFill>
                    <a:srgbClr val="0B5085"/>
                  </a:solidFill>
                  <a:latin typeface="Arial Black" panose="020B0A04020102020204" pitchFamily="34" charset="0"/>
                </a:rPr>
                <a:t>Computation of the </a:t>
              </a:r>
              <a:r>
                <a:rPr lang="fr-FR" altLang="fr-FR" sz="2400" dirty="0" err="1">
                  <a:solidFill>
                    <a:srgbClr val="0B5085"/>
                  </a:solidFill>
                  <a:latin typeface="Arial Black" panose="020B0A04020102020204" pitchFamily="34" charset="0"/>
                </a:rPr>
                <a:t>depth</a:t>
              </a:r>
              <a:r>
                <a:rPr lang="fr-FR" altLang="fr-FR" sz="2400" dirty="0">
                  <a:solidFill>
                    <a:srgbClr val="0B5085"/>
                  </a:solidFill>
                  <a:latin typeface="Arial Black" panose="020B0A04020102020204" pitchFamily="34" charset="0"/>
                </a:rPr>
                <a:t> </a:t>
              </a:r>
              <a:r>
                <a:rPr lang="fr-FR" altLang="fr-FR" sz="2400" dirty="0" err="1">
                  <a:solidFill>
                    <a:srgbClr val="0B5085"/>
                  </a:solidFill>
                  <a:latin typeface="Arial Black" panose="020B0A04020102020204" pitchFamily="34" charset="0"/>
                </a:rPr>
                <a:t>residuals</a:t>
              </a:r>
              <a:endParaRPr lang="fr-FR" altLang="fr-FR" sz="2400" dirty="0">
                <a:solidFill>
                  <a:srgbClr val="0B5085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93261" y="1461460"/>
              <a:ext cx="6290953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At </a:t>
              </a:r>
              <a:r>
                <a:rPr lang="fr-FR" sz="23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wells</a:t>
              </a:r>
              <a:r>
                <a:rPr lang="fr-FR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, </a:t>
              </a:r>
              <a:r>
                <a:rPr lang="fr-FR" sz="23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depth</a:t>
              </a:r>
              <a:r>
                <a:rPr lang="fr-FR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r>
                <a:rPr lang="fr-FR" sz="23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residuals</a:t>
              </a:r>
              <a:r>
                <a:rPr lang="fr-FR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= </a:t>
              </a:r>
              <a:r>
                <a:rPr lang="fr-FR" sz="23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seismic</a:t>
              </a:r>
              <a:r>
                <a:rPr lang="fr-FR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r>
                <a:rPr lang="fr-FR" sz="23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depth</a:t>
              </a:r>
              <a:r>
                <a:rPr lang="fr-FR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minus TVD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93260" y="2500559"/>
            <a:ext cx="11035571" cy="1675405"/>
            <a:chOff x="193260" y="2500559"/>
            <a:chExt cx="11035571" cy="1675405"/>
          </a:xfrm>
        </p:grpSpPr>
        <p:sp>
          <p:nvSpPr>
            <p:cNvPr id="15" name="ZoneTexte 18"/>
            <p:cNvSpPr txBox="1">
              <a:spLocks noChangeArrowheads="1"/>
            </p:cNvSpPr>
            <p:nvPr/>
          </p:nvSpPr>
          <p:spPr bwMode="auto">
            <a:xfrm>
              <a:off x="205961" y="2500559"/>
              <a:ext cx="33829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2400" dirty="0">
                  <a:solidFill>
                    <a:srgbClr val="0B5085"/>
                  </a:solidFill>
                  <a:latin typeface="Arial Black" panose="020B0A04020102020204" pitchFamily="34" charset="0"/>
                </a:rPr>
                <a:t>Structural </a:t>
              </a:r>
              <a:r>
                <a:rPr lang="fr-FR" altLang="fr-FR" sz="2400" dirty="0" err="1">
                  <a:solidFill>
                    <a:srgbClr val="0B5085"/>
                  </a:solidFill>
                  <a:latin typeface="Arial Black" panose="020B0A04020102020204" pitchFamily="34" charset="0"/>
                </a:rPr>
                <a:t>analysis</a:t>
              </a:r>
              <a:endParaRPr lang="fr-FR" altLang="fr-FR" sz="2400" dirty="0">
                <a:solidFill>
                  <a:srgbClr val="0B5085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93260" y="2914080"/>
              <a:ext cx="11035571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3D </a:t>
              </a:r>
              <a:r>
                <a:rPr lang="fr-FR" sz="23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variographic</a:t>
              </a:r>
              <a:r>
                <a:rPr lang="fr-FR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r>
                <a:rPr lang="fr-FR" sz="23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analysis</a:t>
              </a:r>
              <a:r>
                <a:rPr lang="fr-FR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of the </a:t>
              </a:r>
              <a:r>
                <a:rPr lang="fr-FR" sz="23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depth</a:t>
              </a:r>
              <a:r>
                <a:rPr lang="fr-FR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r>
                <a:rPr lang="fr-FR" sz="23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residuals</a:t>
              </a:r>
              <a:endParaRPr lang="fr-FR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endParaRPr>
            </a:p>
            <a:p>
              <a:pPr>
                <a:defRPr/>
              </a:pPr>
              <a:endParaRPr lang="fr-FR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endParaRPr>
            </a:p>
            <a:p>
              <a:pPr>
                <a:defRPr/>
              </a:pPr>
              <a:r>
                <a:rPr lang="fr-FR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2 structures: </a:t>
              </a:r>
              <a:r>
                <a:rPr lang="fr-FR" sz="2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short </a:t>
              </a:r>
              <a:r>
                <a:rPr lang="fr-FR" sz="23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scale</a:t>
              </a:r>
              <a:r>
                <a:rPr lang="fr-FR" sz="2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r>
                <a:rPr lang="fr-FR" sz="2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(</a:t>
              </a:r>
              <a:r>
                <a:rPr lang="fr-FR" sz="23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difference</a:t>
              </a:r>
              <a:r>
                <a:rPr lang="fr-FR" sz="2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of </a:t>
              </a:r>
              <a:r>
                <a:rPr lang="fr-FR" sz="23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resolution</a:t>
              </a:r>
              <a:r>
                <a:rPr lang="fr-FR" sz="2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r>
                <a:rPr lang="fr-FR" sz="23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between</a:t>
              </a:r>
              <a:r>
                <a:rPr lang="fr-FR" sz="2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r>
                <a:rPr lang="fr-FR" sz="23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well</a:t>
              </a:r>
              <a:r>
                <a:rPr lang="fr-FR" sz="2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and </a:t>
              </a:r>
              <a:r>
                <a:rPr lang="fr-FR" sz="23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seismic</a:t>
              </a:r>
              <a:r>
                <a:rPr lang="fr-FR" sz="2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information), </a:t>
              </a:r>
              <a:r>
                <a:rPr lang="fr-FR" sz="23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mid</a:t>
              </a:r>
              <a:r>
                <a:rPr lang="fr-FR" sz="2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/long </a:t>
              </a:r>
              <a:r>
                <a:rPr lang="fr-FR" sz="23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scale</a:t>
              </a:r>
              <a:r>
                <a:rPr lang="fr-FR" sz="2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r>
                <a:rPr lang="fr-FR" sz="2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(</a:t>
              </a:r>
              <a:r>
                <a:rPr lang="fr-FR" sz="23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mainly</a:t>
              </a:r>
              <a:r>
                <a:rPr lang="fr-FR" sz="2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due to </a:t>
              </a:r>
              <a:r>
                <a:rPr lang="fr-FR" sz="23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regional</a:t>
              </a:r>
              <a:r>
                <a:rPr lang="fr-FR" sz="2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vertical </a:t>
              </a:r>
              <a:r>
                <a:rPr lang="fr-FR" sz="23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anisotropy</a:t>
              </a:r>
              <a:r>
                <a:rPr lang="fr-FR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)  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193261" y="4742643"/>
            <a:ext cx="8804275" cy="1612187"/>
            <a:chOff x="193261" y="4742643"/>
            <a:chExt cx="8804275" cy="1612187"/>
          </a:xfrm>
        </p:grpSpPr>
        <p:sp>
          <p:nvSpPr>
            <p:cNvPr id="26" name="ZoneTexte 21"/>
            <p:cNvSpPr txBox="1">
              <a:spLocks noChangeArrowheads="1"/>
            </p:cNvSpPr>
            <p:nvPr/>
          </p:nvSpPr>
          <p:spPr bwMode="auto">
            <a:xfrm>
              <a:off x="205961" y="4742643"/>
              <a:ext cx="20288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2400" dirty="0">
                  <a:solidFill>
                    <a:srgbClr val="0B5085"/>
                  </a:solidFill>
                  <a:latin typeface="Arial Black" panose="020B0A04020102020204" pitchFamily="34" charset="0"/>
                </a:rPr>
                <a:t>Calibration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93261" y="5200668"/>
              <a:ext cx="8804275" cy="11541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23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Seismic</a:t>
              </a:r>
              <a:r>
                <a:rPr lang="fr-FR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velocity volume </a:t>
              </a:r>
              <a:r>
                <a:rPr lang="fr-FR" sz="23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calibrated</a:t>
              </a:r>
              <a:r>
                <a:rPr lang="fr-FR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to the </a:t>
              </a:r>
              <a:r>
                <a:rPr lang="fr-FR" sz="23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wells</a:t>
              </a:r>
              <a:r>
                <a:rPr lang="fr-FR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by </a:t>
              </a:r>
              <a:r>
                <a:rPr lang="fr-FR" sz="2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3D FKED</a:t>
              </a:r>
            </a:p>
            <a:p>
              <a:pPr>
                <a:defRPr/>
              </a:pPr>
              <a:r>
                <a:rPr lang="fr-FR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(</a:t>
              </a:r>
              <a:r>
                <a:rPr lang="fr-FR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Factorial</a:t>
              </a:r>
              <a:r>
                <a:rPr lang="fr-FR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r>
                <a:rPr lang="fr-FR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Kriging</a:t>
              </a:r>
              <a:r>
                <a:rPr lang="fr-FR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r>
                <a:rPr lang="fr-FR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with</a:t>
              </a:r>
              <a:r>
                <a:rPr lang="fr-FR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r>
                <a:rPr lang="fr-FR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External</a:t>
              </a:r>
              <a:r>
                <a:rPr lang="fr-FR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Drift)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fr-FR" sz="23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Driven</a:t>
              </a:r>
              <a:r>
                <a:rPr lang="fr-FR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by the </a:t>
              </a:r>
              <a:r>
                <a:rPr lang="fr-FR" sz="2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horizons</a:t>
              </a:r>
              <a:endParaRPr lang="fr-FR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5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32604" y="78444"/>
            <a:ext cx="10227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3D calibration of the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seismic</a:t>
            </a:r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velocities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901871" y="1050334"/>
            <a:ext cx="5064054" cy="5278401"/>
            <a:chOff x="5901871" y="1050334"/>
            <a:chExt cx="5064054" cy="5278401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2"/>
            <a:srcRect l="5710" t="4115" r="6035" b="3766"/>
            <a:stretch/>
          </p:blipFill>
          <p:spPr>
            <a:xfrm>
              <a:off x="7423603" y="1050334"/>
              <a:ext cx="2682599" cy="4774734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60179" y="1897779"/>
              <a:ext cx="405746" cy="2880000"/>
            </a:xfrm>
            <a:prstGeom prst="rect">
              <a:avLst/>
            </a:prstGeom>
          </p:spPr>
        </p:pic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10423023" y="4713265"/>
              <a:ext cx="474663" cy="2330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1pPr>
              <a:lvl2pPr marL="4572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2pPr>
              <a:lvl3pPr marL="9144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3pPr>
              <a:lvl4pPr marL="13716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4pPr>
              <a:lvl5pPr marL="18288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9pPr>
            </a:lstStyle>
            <a:p>
              <a:pPr algn="ctr">
                <a:buClr>
                  <a:srgbClr val="333333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900" dirty="0">
                  <a:solidFill>
                    <a:schemeClr val="tx1"/>
                  </a:solidFill>
                </a:rPr>
                <a:t>m/s</a:t>
              </a: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7577151" y="6018777"/>
              <a:ext cx="2525028" cy="3099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1pPr>
              <a:lvl2pPr marL="4572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2pPr>
              <a:lvl3pPr marL="9144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3pPr>
              <a:lvl4pPr marL="13716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4pPr>
              <a:lvl5pPr marL="18288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9pPr>
            </a:lstStyle>
            <a:p>
              <a:pPr algn="ctr">
                <a:buClr>
                  <a:srgbClr val="FFFFFF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b="1" dirty="0" err="1" smtClean="0">
                  <a:solidFill>
                    <a:srgbClr val="005286"/>
                  </a:solidFill>
                </a:rPr>
                <a:t>Inst</a:t>
              </a:r>
              <a:r>
                <a:rPr lang="fr-FR" sz="1400" b="1" dirty="0" smtClean="0">
                  <a:solidFill>
                    <a:srgbClr val="005286"/>
                  </a:solidFill>
                </a:rPr>
                <a:t>. Vel - Time-slice 2sTWT</a:t>
              </a:r>
            </a:p>
          </p:txBody>
        </p:sp>
        <p:sp>
          <p:nvSpPr>
            <p:cNvPr id="20" name="Flèche droite 19"/>
            <p:cNvSpPr/>
            <p:nvPr/>
          </p:nvSpPr>
          <p:spPr>
            <a:xfrm>
              <a:off x="5901871" y="3317984"/>
              <a:ext cx="558800" cy="448734"/>
            </a:xfrm>
            <a:prstGeom prst="right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/>
          <a:srcRect l="4928" t="3854" r="6134" b="4237"/>
          <a:stretch/>
        </p:blipFill>
        <p:spPr>
          <a:xfrm>
            <a:off x="1364020" y="1039502"/>
            <a:ext cx="2720278" cy="4785566"/>
          </a:xfrm>
          <a:prstGeom prst="rect">
            <a:avLst/>
          </a:prstGeom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559270" y="6018777"/>
            <a:ext cx="2525028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dirty="0" err="1" smtClean="0">
                <a:solidFill>
                  <a:srgbClr val="005286"/>
                </a:solidFill>
              </a:rPr>
              <a:t>Inst</a:t>
            </a:r>
            <a:r>
              <a:rPr lang="fr-FR" sz="1400" b="1" dirty="0" smtClean="0">
                <a:solidFill>
                  <a:srgbClr val="005286"/>
                </a:solidFill>
              </a:rPr>
              <a:t>. Vel - Time-slice 2sTWT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760" y="1897779"/>
            <a:ext cx="405746" cy="2880000"/>
          </a:xfrm>
          <a:prstGeom prst="rect">
            <a:avLst/>
          </a:prstGeom>
        </p:spPr>
      </p:pic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381604" y="4713265"/>
            <a:ext cx="474663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333333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 dirty="0">
                <a:solidFill>
                  <a:schemeClr val="tx1"/>
                </a:solidFill>
              </a:rPr>
              <a:t>m/s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6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32604" y="78444"/>
            <a:ext cx="10227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3D calibration of the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seismic</a:t>
            </a:r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velocities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219" y="1292817"/>
            <a:ext cx="2319213" cy="432000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30" y="1274323"/>
            <a:ext cx="2319214" cy="4320000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6097205" y="1049327"/>
            <a:ext cx="793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Vint (m/s)</a:t>
            </a:r>
            <a:endParaRPr lang="fr-FR" sz="1000" dirty="0"/>
          </a:p>
        </p:txBody>
      </p:sp>
      <p:sp>
        <p:nvSpPr>
          <p:cNvPr id="55" name="ZoneTexte 54"/>
          <p:cNvSpPr txBox="1"/>
          <p:nvPr/>
        </p:nvSpPr>
        <p:spPr>
          <a:xfrm rot="16200000">
            <a:off x="3877122" y="5198650"/>
            <a:ext cx="793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TWT (ms)</a:t>
            </a:r>
            <a:endParaRPr lang="fr-FR" sz="1000" dirty="0"/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5182552" y="5803190"/>
            <a:ext cx="758840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dirty="0" smtClean="0">
                <a:solidFill>
                  <a:srgbClr val="025186"/>
                </a:solidFill>
              </a:rPr>
              <a:t>P01-04</a:t>
            </a: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9180670" y="5886074"/>
            <a:ext cx="978451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dirty="0" err="1" smtClean="0">
                <a:solidFill>
                  <a:srgbClr val="025186"/>
                </a:solidFill>
              </a:rPr>
              <a:t>Basemap</a:t>
            </a:r>
            <a:endParaRPr lang="fr-FR" sz="1400" b="1" dirty="0" smtClean="0">
              <a:solidFill>
                <a:srgbClr val="025186"/>
              </a:solidFill>
            </a:endParaRP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323" y="1089000"/>
            <a:ext cx="2819143" cy="4680000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2768975" y="1036053"/>
            <a:ext cx="793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Vint (m/s)</a:t>
            </a:r>
            <a:endParaRPr lang="fr-FR" sz="1000" dirty="0"/>
          </a:p>
        </p:txBody>
      </p:sp>
      <p:sp>
        <p:nvSpPr>
          <p:cNvPr id="60" name="ZoneTexte 59"/>
          <p:cNvSpPr txBox="1"/>
          <p:nvPr/>
        </p:nvSpPr>
        <p:spPr>
          <a:xfrm rot="16200000">
            <a:off x="548892" y="5185376"/>
            <a:ext cx="793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TWT (ms)</a:t>
            </a:r>
            <a:endParaRPr lang="fr-FR" sz="1000" dirty="0"/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1803887" y="5789916"/>
            <a:ext cx="838989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dirty="0" smtClean="0">
                <a:solidFill>
                  <a:srgbClr val="025186"/>
                </a:solidFill>
              </a:rPr>
              <a:t>OBD-01</a:t>
            </a:r>
          </a:p>
        </p:txBody>
      </p:sp>
      <p:grpSp>
        <p:nvGrpSpPr>
          <p:cNvPr id="62" name="Groupe 61"/>
          <p:cNvGrpSpPr/>
          <p:nvPr/>
        </p:nvGrpSpPr>
        <p:grpSpPr>
          <a:xfrm>
            <a:off x="5317268" y="1585739"/>
            <a:ext cx="1434099" cy="659004"/>
            <a:chOff x="1143736" y="1591215"/>
            <a:chExt cx="1434099" cy="659004"/>
          </a:xfrm>
          <a:solidFill>
            <a:schemeClr val="bg1"/>
          </a:solidFill>
        </p:grpSpPr>
        <p:grpSp>
          <p:nvGrpSpPr>
            <p:cNvPr id="63" name="Groupe 62"/>
            <p:cNvGrpSpPr/>
            <p:nvPr/>
          </p:nvGrpSpPr>
          <p:grpSpPr>
            <a:xfrm>
              <a:off x="1143736" y="1591215"/>
              <a:ext cx="1427290" cy="659004"/>
              <a:chOff x="1930884" y="1582675"/>
              <a:chExt cx="1427290" cy="659004"/>
            </a:xfrm>
            <a:grpFill/>
          </p:grpSpPr>
          <p:sp>
            <p:nvSpPr>
              <p:cNvPr id="66" name="Rectangle 65"/>
              <p:cNvSpPr/>
              <p:nvPr/>
            </p:nvSpPr>
            <p:spPr>
              <a:xfrm>
                <a:off x="1930884" y="1582675"/>
                <a:ext cx="1345051" cy="6590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7" name="Connecteur droit 66"/>
              <p:cNvCxnSpPr/>
              <p:nvPr/>
            </p:nvCxnSpPr>
            <p:spPr>
              <a:xfrm flipV="1">
                <a:off x="2034388" y="1722037"/>
                <a:ext cx="252000" cy="0"/>
              </a:xfrm>
              <a:prstGeom prst="line">
                <a:avLst/>
              </a:prstGeom>
              <a:grpFill/>
              <a:ln w="25400">
                <a:solidFill>
                  <a:srgbClr val="406F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ZoneTexte 67"/>
              <p:cNvSpPr txBox="1"/>
              <p:nvPr/>
            </p:nvSpPr>
            <p:spPr>
              <a:xfrm>
                <a:off x="2281634" y="1598926"/>
                <a:ext cx="99430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err="1" smtClean="0"/>
                  <a:t>Well</a:t>
                </a:r>
                <a:r>
                  <a:rPr lang="fr-FR" sz="1000" dirty="0" smtClean="0"/>
                  <a:t> </a:t>
                </a:r>
                <a:r>
                  <a:rPr lang="fr-FR" sz="1000" dirty="0" err="1" smtClean="0"/>
                  <a:t>velocity</a:t>
                </a:r>
                <a:endParaRPr lang="fr-FR" sz="1000" dirty="0"/>
              </a:p>
            </p:txBody>
          </p:sp>
          <p:cxnSp>
            <p:nvCxnSpPr>
              <p:cNvPr id="69" name="Connecteur droit 68"/>
              <p:cNvCxnSpPr/>
              <p:nvPr/>
            </p:nvCxnSpPr>
            <p:spPr>
              <a:xfrm flipV="1">
                <a:off x="2032333" y="1906702"/>
                <a:ext cx="252000" cy="0"/>
              </a:xfrm>
              <a:prstGeom prst="lin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ZoneTexte 69"/>
              <p:cNvSpPr txBox="1"/>
              <p:nvPr/>
            </p:nvSpPr>
            <p:spPr>
              <a:xfrm>
                <a:off x="2279579" y="1783591"/>
                <a:ext cx="107859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/>
                  <a:t>Merge</a:t>
                </a:r>
                <a:endParaRPr lang="fr-FR" sz="1000" dirty="0"/>
              </a:p>
            </p:txBody>
          </p:sp>
        </p:grpSp>
        <p:cxnSp>
          <p:nvCxnSpPr>
            <p:cNvPr id="64" name="Connecteur droit 63"/>
            <p:cNvCxnSpPr/>
            <p:nvPr/>
          </p:nvCxnSpPr>
          <p:spPr>
            <a:xfrm flipV="1">
              <a:off x="1251994" y="2087778"/>
              <a:ext cx="252000" cy="0"/>
            </a:xfrm>
            <a:prstGeom prst="line">
              <a:avLst/>
            </a:prstGeom>
            <a:grpFill/>
            <a:ln w="25400">
              <a:solidFill>
                <a:srgbClr val="008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oneTexte 64"/>
            <p:cNvSpPr txBox="1"/>
            <p:nvPr/>
          </p:nvSpPr>
          <p:spPr>
            <a:xfrm>
              <a:off x="1499240" y="1964667"/>
              <a:ext cx="10785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 smtClean="0"/>
                <a:t>Calibrated</a:t>
              </a:r>
              <a:endParaRPr lang="fr-FR" sz="1000" dirty="0"/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1966696" y="1591215"/>
            <a:ext cx="1434099" cy="659004"/>
            <a:chOff x="1143736" y="1591215"/>
            <a:chExt cx="1434099" cy="659004"/>
          </a:xfrm>
        </p:grpSpPr>
        <p:grpSp>
          <p:nvGrpSpPr>
            <p:cNvPr id="72" name="Groupe 71"/>
            <p:cNvGrpSpPr/>
            <p:nvPr/>
          </p:nvGrpSpPr>
          <p:grpSpPr>
            <a:xfrm>
              <a:off x="1143736" y="1591215"/>
              <a:ext cx="1427290" cy="659004"/>
              <a:chOff x="1930884" y="1582675"/>
              <a:chExt cx="1427290" cy="659004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930884" y="1582675"/>
                <a:ext cx="1345051" cy="6590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6" name="Connecteur droit 75"/>
              <p:cNvCxnSpPr/>
              <p:nvPr/>
            </p:nvCxnSpPr>
            <p:spPr>
              <a:xfrm flipV="1">
                <a:off x="2034388" y="1722037"/>
                <a:ext cx="252000" cy="0"/>
              </a:xfrm>
              <a:prstGeom prst="line">
                <a:avLst/>
              </a:prstGeom>
              <a:solidFill>
                <a:schemeClr val="bg2"/>
              </a:solidFill>
              <a:ln w="25400">
                <a:solidFill>
                  <a:srgbClr val="406F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ZoneTexte 76"/>
              <p:cNvSpPr txBox="1"/>
              <p:nvPr/>
            </p:nvSpPr>
            <p:spPr>
              <a:xfrm>
                <a:off x="2281634" y="1598926"/>
                <a:ext cx="99430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err="1" smtClean="0"/>
                  <a:t>Well</a:t>
                </a:r>
                <a:r>
                  <a:rPr lang="fr-FR" sz="1000" dirty="0" smtClean="0"/>
                  <a:t> </a:t>
                </a:r>
                <a:r>
                  <a:rPr lang="fr-FR" sz="1000" dirty="0" err="1" smtClean="0"/>
                  <a:t>velocity</a:t>
                </a:r>
                <a:endParaRPr lang="fr-FR" sz="1000" dirty="0"/>
              </a:p>
            </p:txBody>
          </p:sp>
          <p:cxnSp>
            <p:nvCxnSpPr>
              <p:cNvPr id="78" name="Connecteur droit 77"/>
              <p:cNvCxnSpPr/>
              <p:nvPr/>
            </p:nvCxnSpPr>
            <p:spPr>
              <a:xfrm flipV="1">
                <a:off x="2032333" y="1906702"/>
                <a:ext cx="252000" cy="0"/>
              </a:xfrm>
              <a:prstGeom prst="line">
                <a:avLst/>
              </a:prstGeom>
              <a:solidFill>
                <a:schemeClr val="bg2"/>
              </a:solid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ZoneTexte 78"/>
              <p:cNvSpPr txBox="1"/>
              <p:nvPr/>
            </p:nvSpPr>
            <p:spPr>
              <a:xfrm>
                <a:off x="2279579" y="1783591"/>
                <a:ext cx="107859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/>
                  <a:t>Merge</a:t>
                </a:r>
                <a:endParaRPr lang="fr-FR" sz="1000" dirty="0"/>
              </a:p>
            </p:txBody>
          </p:sp>
        </p:grpSp>
        <p:cxnSp>
          <p:nvCxnSpPr>
            <p:cNvPr id="73" name="Connecteur droit 72"/>
            <p:cNvCxnSpPr/>
            <p:nvPr/>
          </p:nvCxnSpPr>
          <p:spPr>
            <a:xfrm flipV="1">
              <a:off x="1251994" y="2087778"/>
              <a:ext cx="252000" cy="0"/>
            </a:xfrm>
            <a:prstGeom prst="line">
              <a:avLst/>
            </a:prstGeom>
            <a:solidFill>
              <a:schemeClr val="bg2"/>
            </a:solidFill>
            <a:ln w="25400">
              <a:solidFill>
                <a:srgbClr val="0691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/>
            <p:cNvSpPr txBox="1"/>
            <p:nvPr/>
          </p:nvSpPr>
          <p:spPr>
            <a:xfrm>
              <a:off x="1499240" y="1964667"/>
              <a:ext cx="10785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 smtClean="0"/>
                <a:t>Calibrated</a:t>
              </a:r>
              <a:endParaRPr lang="fr-FR" sz="1000" dirty="0"/>
            </a:p>
          </p:txBody>
        </p:sp>
      </p:grpSp>
      <p:sp>
        <p:nvSpPr>
          <p:cNvPr id="80" name="Ellipse 79"/>
          <p:cNvSpPr/>
          <p:nvPr/>
        </p:nvSpPr>
        <p:spPr>
          <a:xfrm>
            <a:off x="9592277" y="3765451"/>
            <a:ext cx="109742" cy="10677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1" name="Ellipse 80"/>
          <p:cNvSpPr/>
          <p:nvPr/>
        </p:nvSpPr>
        <p:spPr>
          <a:xfrm>
            <a:off x="8823796" y="3837451"/>
            <a:ext cx="109742" cy="10677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8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32604" y="78444"/>
            <a:ext cx="2729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Flowchart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75820" y="920147"/>
            <a:ext cx="18581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RAW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VELOCITIES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2D &amp; 3D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94292" y="2876450"/>
            <a:ext cx="19680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WELL TIME DEPTH FUNCTIONS</a:t>
            </a:r>
          </a:p>
          <a:p>
            <a:pPr algn="ctr"/>
            <a:r>
              <a:rPr lang="fr-FR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(</a:t>
            </a:r>
            <a:r>
              <a:rPr lang="fr-FR" sz="1100" dirty="0" err="1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checkshots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fr-FR" sz="1100" dirty="0" err="1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sonics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...)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000553" y="4815688"/>
            <a:ext cx="15231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HORIZONS (TWT)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81536" y="6269037"/>
            <a:ext cx="2111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WELL TOPS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811657" y="912688"/>
            <a:ext cx="154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MERGE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VELOCITY VOLUME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84" y="995828"/>
            <a:ext cx="503238" cy="49731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351880" y="1500597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3D M-GS® GRIDDING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(NON STATIONARY KRIGING)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rot="5400000" flipV="1">
            <a:off x="4920230" y="1148198"/>
            <a:ext cx="0" cy="21600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190012" y="1936547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70" name="Connecteur droit avec flèche 69"/>
          <p:cNvCxnSpPr/>
          <p:nvPr/>
        </p:nvCxnSpPr>
        <p:spPr>
          <a:xfrm>
            <a:off x="5694891" y="1256198"/>
            <a:ext cx="287259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73" y="985502"/>
            <a:ext cx="503238" cy="49731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964557" y="1490271"/>
            <a:ext cx="17342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QC, CONDITIONING,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GEOSTATISTICAL FILTERING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rot="5400000" flipV="1">
            <a:off x="2408619" y="1137872"/>
            <a:ext cx="0" cy="21600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188303" y="912688"/>
            <a:ext cx="18581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QUALIFIED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VELOCITIES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2D &amp; 3D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694350" y="1922138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>
            <a:off x="3172819" y="1256198"/>
            <a:ext cx="287259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132673" y="1729426"/>
            <a:ext cx="17655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CALIBRATED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VELOCITY VOLUME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55" y="1847767"/>
            <a:ext cx="503238" cy="497317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6441219" y="2352536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3D M-GS® CALIBRATION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STRATIGRAPHIC GRID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rot="5400000" flipV="1">
            <a:off x="6830073" y="1910137"/>
            <a:ext cx="0" cy="39600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2652971" y="3083437"/>
            <a:ext cx="396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5400000">
            <a:off x="5880981" y="2348367"/>
            <a:ext cx="147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7279812" y="2763875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462044" y="2352536"/>
            <a:ext cx="1168910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VELMOD-4a</a:t>
            </a:r>
            <a:endParaRPr lang="fr-FR" sz="12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7751432" y="2100728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4351880" y="3083437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rot="5400000">
            <a:off x="6510347" y="1775542"/>
            <a:ext cx="21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8737212" y="2999073"/>
            <a:ext cx="61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8405035" y="2920798"/>
            <a:ext cx="1268296" cy="2462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2">
                    <a:lumMod val="75000"/>
                  </a:schemeClr>
                </a:solidFill>
              </a:rPr>
              <a:t>AUXILIARY VARIABLE</a:t>
            </a:r>
            <a:endParaRPr lang="fr-FR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01" y="3652234"/>
            <a:ext cx="503238" cy="497317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2789174" y="4157003"/>
            <a:ext cx="15238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LAYER CAKE,  V0-k PARAMETERIZATION</a:t>
            </a:r>
          </a:p>
        </p:txBody>
      </p:sp>
      <p:cxnSp>
        <p:nvCxnSpPr>
          <p:cNvPr id="58" name="Connecteur droit 57"/>
          <p:cNvCxnSpPr/>
          <p:nvPr/>
        </p:nvCxnSpPr>
        <p:spPr>
          <a:xfrm rot="5400000">
            <a:off x="1912899" y="4066361"/>
            <a:ext cx="1404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rot="5400000" flipV="1">
            <a:off x="2849743" y="3751152"/>
            <a:ext cx="0" cy="468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3018867" y="4563462"/>
            <a:ext cx="104377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Independant</a:t>
            </a:r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TNO </a:t>
            </a:r>
            <a:r>
              <a:rPr lang="fr-FR" sz="9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process</a:t>
            </a:r>
            <a:endParaRPr lang="fr-FR" sz="9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377225" y="3748046"/>
            <a:ext cx="1690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V0, k &amp; VINT AT WELL LOCATIONS 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62" name="Connecteur droit 61"/>
          <p:cNvCxnSpPr/>
          <p:nvPr/>
        </p:nvCxnSpPr>
        <p:spPr>
          <a:xfrm rot="5400000">
            <a:off x="8934988" y="3308115"/>
            <a:ext cx="21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age 6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21" y="3661760"/>
            <a:ext cx="503238" cy="497317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6121185" y="4166529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V0 &amp; VINT SPATIALIZATION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M-GS® CO-KRIGING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920910" y="4591568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4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8129446" y="3761888"/>
            <a:ext cx="1741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V0, VINT FOR EACH FORMATION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8413046" y="4227347"/>
            <a:ext cx="1168910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VELMOD-4b</a:t>
            </a:r>
          </a:p>
        </p:txBody>
      </p:sp>
      <p:cxnSp>
        <p:nvCxnSpPr>
          <p:cNvPr id="74" name="Connecteur droit avec flèche 73"/>
          <p:cNvCxnSpPr/>
          <p:nvPr/>
        </p:nvCxnSpPr>
        <p:spPr>
          <a:xfrm rot="5400000">
            <a:off x="2416570" y="3578281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rot="16200000">
            <a:off x="2416570" y="4462825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rot="5400000" flipV="1">
            <a:off x="6298762" y="3697152"/>
            <a:ext cx="0" cy="57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rot="5400000" flipV="1">
            <a:off x="7669659" y="2038158"/>
            <a:ext cx="0" cy="273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rot="5400000">
            <a:off x="6010973" y="3694160"/>
            <a:ext cx="57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rot="10800000">
            <a:off x="7627057" y="3399589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>
            <a:off x="7467185" y="3985152"/>
            <a:ext cx="57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>
            <a:off x="3908573" y="3971792"/>
            <a:ext cx="468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Image 8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21" y="5458437"/>
            <a:ext cx="503238" cy="497317"/>
          </a:xfrm>
          <a:prstGeom prst="rect">
            <a:avLst/>
          </a:prstGeom>
        </p:spPr>
      </p:pic>
      <p:sp>
        <p:nvSpPr>
          <p:cNvPr id="83" name="ZoneTexte 82"/>
          <p:cNvSpPr txBox="1"/>
          <p:nvPr/>
        </p:nvSpPr>
        <p:spPr>
          <a:xfrm>
            <a:off x="6121185" y="5963206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VINT RESIDUAL CALIBRATION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FKED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6920910" y="6388245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8074910" y="5503284"/>
            <a:ext cx="1741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V0, VINT FOR EACH FORMATION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8358510" y="5968743"/>
            <a:ext cx="1168910" cy="492443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VELMOD-4b</a:t>
            </a:r>
          </a:p>
          <a:p>
            <a:pPr algn="ctr"/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FINAL</a:t>
            </a:r>
            <a:endParaRPr lang="fr-FR" sz="1200" dirty="0" smtClean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87" name="Connecteur droit 86"/>
          <p:cNvCxnSpPr/>
          <p:nvPr/>
        </p:nvCxnSpPr>
        <p:spPr>
          <a:xfrm rot="5400000">
            <a:off x="8702219" y="4920625"/>
            <a:ext cx="648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rot="5400000" flipV="1">
            <a:off x="6295886" y="5526910"/>
            <a:ext cx="0" cy="57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rot="5400000" flipV="1">
            <a:off x="7666783" y="3881325"/>
            <a:ext cx="0" cy="273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rot="10800000">
            <a:off x="7624181" y="5249932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8398101" y="4763406"/>
            <a:ext cx="1268296" cy="2462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2">
                    <a:lumMod val="75000"/>
                  </a:schemeClr>
                </a:solidFill>
              </a:rPr>
              <a:t>AUXILIARY VARIABLE</a:t>
            </a:r>
            <a:endParaRPr lang="fr-FR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4377225" y="5624451"/>
            <a:ext cx="1690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VINT AT WELL LOCATIONS 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 flipH="1">
            <a:off x="2632466" y="5817786"/>
            <a:ext cx="180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>
            <a:off x="7478082" y="5796487"/>
            <a:ext cx="57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rot="5400000">
            <a:off x="1910025" y="5814619"/>
            <a:ext cx="1404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rot="5400000">
            <a:off x="2413696" y="5369669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rot="16200000">
            <a:off x="2413696" y="6254213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rot="5400000">
            <a:off x="5998109" y="5533165"/>
            <a:ext cx="57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17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795860" y="1730994"/>
            <a:ext cx="9103975" cy="3201800"/>
            <a:chOff x="795860" y="1730994"/>
            <a:chExt cx="9103975" cy="3201800"/>
          </a:xfrm>
        </p:grpSpPr>
        <p:grpSp>
          <p:nvGrpSpPr>
            <p:cNvPr id="3" name="Groupe 2"/>
            <p:cNvGrpSpPr/>
            <p:nvPr/>
          </p:nvGrpSpPr>
          <p:grpSpPr>
            <a:xfrm>
              <a:off x="795860" y="1730994"/>
              <a:ext cx="9103975" cy="3201800"/>
              <a:chOff x="795860" y="1730994"/>
              <a:chExt cx="9103975" cy="3201800"/>
            </a:xfrm>
          </p:grpSpPr>
          <p:grpSp>
            <p:nvGrpSpPr>
              <p:cNvPr id="81" name="Groupe 80"/>
              <p:cNvGrpSpPr/>
              <p:nvPr/>
            </p:nvGrpSpPr>
            <p:grpSpPr>
              <a:xfrm>
                <a:off x="2614570" y="2693073"/>
                <a:ext cx="7256043" cy="2239721"/>
                <a:chOff x="1843597" y="2719968"/>
                <a:chExt cx="7256043" cy="2239721"/>
              </a:xfrm>
            </p:grpSpPr>
            <p:cxnSp>
              <p:nvCxnSpPr>
                <p:cNvPr id="101" name="Connecteur droit 100"/>
                <p:cNvCxnSpPr/>
                <p:nvPr/>
              </p:nvCxnSpPr>
              <p:spPr>
                <a:xfrm rot="5400000">
                  <a:off x="7966239" y="3025968"/>
                  <a:ext cx="612000" cy="0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ZoneTexte 101"/>
                <p:cNvSpPr txBox="1"/>
                <p:nvPr/>
              </p:nvSpPr>
              <p:spPr>
                <a:xfrm>
                  <a:off x="7634877" y="2947693"/>
                  <a:ext cx="1268296" cy="246221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solidFill>
                        <a:schemeClr val="bg2">
                          <a:lumMod val="65000"/>
                        </a:schemeClr>
                      </a:solidFill>
                    </a:rPr>
                    <a:t>AUXILIARY VARIABLE</a:t>
                  </a:r>
                  <a:endParaRPr lang="fr-FR" sz="1000" dirty="0">
                    <a:solidFill>
                      <a:schemeClr val="bg2">
                        <a:lumMod val="65000"/>
                      </a:schemeClr>
                    </a:solidFill>
                  </a:endParaRPr>
                </a:p>
              </p:txBody>
            </p:sp>
            <p:grpSp>
              <p:nvGrpSpPr>
                <p:cNvPr id="103" name="Groupe 102"/>
                <p:cNvGrpSpPr/>
                <p:nvPr/>
              </p:nvGrpSpPr>
              <p:grpSpPr>
                <a:xfrm>
                  <a:off x="1843597" y="3227010"/>
                  <a:ext cx="7256043" cy="1732679"/>
                  <a:chOff x="1843597" y="3227010"/>
                  <a:chExt cx="7256043" cy="1732679"/>
                </a:xfrm>
              </p:grpSpPr>
              <p:grpSp>
                <p:nvGrpSpPr>
                  <p:cNvPr id="104" name="Groupe 103"/>
                  <p:cNvGrpSpPr/>
                  <p:nvPr/>
                </p:nvGrpSpPr>
                <p:grpSpPr>
                  <a:xfrm>
                    <a:off x="2018201" y="3679129"/>
                    <a:ext cx="1523849" cy="920267"/>
                    <a:chOff x="2210324" y="4773905"/>
                    <a:chExt cx="1523849" cy="920267"/>
                  </a:xfrm>
                </p:grpSpPr>
                <p:pic>
                  <p:nvPicPr>
                    <p:cNvPr id="132" name="Image 131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duotone>
                        <a:prstClr val="black"/>
                        <a:schemeClr val="accent5">
                          <a:tint val="45000"/>
                          <a:satMod val="400000"/>
                        </a:schemeClr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716151" y="4773905"/>
                      <a:ext cx="503238" cy="49731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33" name="ZoneTexte 132"/>
                    <p:cNvSpPr txBox="1"/>
                    <p:nvPr/>
                  </p:nvSpPr>
                  <p:spPr>
                    <a:xfrm>
                      <a:off x="2210324" y="5278674"/>
                      <a:ext cx="1523849" cy="4154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050" dirty="0" smtClean="0">
                          <a:latin typeface="Calibri Light" panose="020F0302020204030204" pitchFamily="34" charset="0"/>
                        </a:rPr>
                        <a:t>LAYER CAKE,  V0-k PARAMETERIZATION</a:t>
                      </a:r>
                    </a:p>
                  </p:txBody>
                </p:sp>
              </p:grpSp>
              <p:cxnSp>
                <p:nvCxnSpPr>
                  <p:cNvPr id="105" name="Connecteur droit 104"/>
                  <p:cNvCxnSpPr/>
                  <p:nvPr/>
                </p:nvCxnSpPr>
                <p:spPr>
                  <a:xfrm rot="5400000">
                    <a:off x="1141926" y="4093256"/>
                    <a:ext cx="1404000" cy="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Connecteur droit avec flèche 105"/>
                  <p:cNvCxnSpPr/>
                  <p:nvPr/>
                </p:nvCxnSpPr>
                <p:spPr>
                  <a:xfrm rot="5400000" flipV="1">
                    <a:off x="2078770" y="3778047"/>
                    <a:ext cx="0" cy="468000"/>
                  </a:xfrm>
                  <a:prstGeom prst="straightConnector1">
                    <a:avLst/>
                  </a:prstGeom>
                  <a:ln>
                    <a:solidFill>
                      <a:schemeClr val="bg2">
                        <a:lumMod val="50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ZoneTexte 106"/>
                  <p:cNvSpPr txBox="1"/>
                  <p:nvPr/>
                </p:nvSpPr>
                <p:spPr>
                  <a:xfrm>
                    <a:off x="2247894" y="4590357"/>
                    <a:ext cx="1043778" cy="369332"/>
                  </a:xfrm>
                  <a:prstGeom prst="rect">
                    <a:avLst/>
                  </a:prstGeom>
                  <a:solidFill>
                    <a:srgbClr val="404C6A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900" dirty="0" err="1" smtClean="0">
                        <a:solidFill>
                          <a:schemeClr val="bg2"/>
                        </a:solidFill>
                        <a:latin typeface="Arial Black" panose="020B0A04020102020204" pitchFamily="34" charset="0"/>
                      </a:rPr>
                      <a:t>Independant</a:t>
                    </a:r>
                    <a:r>
                      <a:rPr lang="fr-FR" sz="900" dirty="0" smtClean="0">
                        <a:solidFill>
                          <a:schemeClr val="bg2"/>
                        </a:solidFill>
                        <a:latin typeface="Arial Black" panose="020B0A04020102020204" pitchFamily="34" charset="0"/>
                      </a:rPr>
                      <a:t> TNO </a:t>
                    </a:r>
                    <a:r>
                      <a:rPr lang="fr-FR" sz="900" dirty="0" err="1" smtClean="0">
                        <a:solidFill>
                          <a:schemeClr val="bg2"/>
                        </a:solidFill>
                        <a:latin typeface="Arial Black" panose="020B0A04020102020204" pitchFamily="34" charset="0"/>
                      </a:rPr>
                      <a:t>process</a:t>
                    </a:r>
                    <a:endParaRPr lang="fr-FR" sz="900" dirty="0">
                      <a:solidFill>
                        <a:schemeClr val="bg2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108" name="ZoneTexte 107"/>
                  <p:cNvSpPr txBox="1"/>
                  <p:nvPr/>
                </p:nvSpPr>
                <p:spPr>
                  <a:xfrm>
                    <a:off x="3606252" y="3774941"/>
                    <a:ext cx="1690718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100" dirty="0" smtClean="0">
                        <a:solidFill>
                          <a:srgbClr val="005286"/>
                        </a:solidFill>
                        <a:latin typeface="Arial Black" panose="020B0A04020102020204" pitchFamily="34" charset="0"/>
                      </a:rPr>
                      <a:t>V0, k &amp; VINT AT WELL LOCATIONS </a:t>
                    </a:r>
                    <a:endParaRPr lang="fr-FR" sz="1100" dirty="0">
                      <a:solidFill>
                        <a:srgbClr val="005286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cxnSp>
                <p:nvCxnSpPr>
                  <p:cNvPr id="109" name="Connecteur droit 108"/>
                  <p:cNvCxnSpPr/>
                  <p:nvPr/>
                </p:nvCxnSpPr>
                <p:spPr>
                  <a:xfrm rot="5400000">
                    <a:off x="8164015" y="3335010"/>
                    <a:ext cx="216000" cy="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0" name="Groupe 109"/>
                  <p:cNvGrpSpPr/>
                  <p:nvPr/>
                </p:nvGrpSpPr>
                <p:grpSpPr>
                  <a:xfrm>
                    <a:off x="5350212" y="3688655"/>
                    <a:ext cx="1950926" cy="1081850"/>
                    <a:chOff x="2075911" y="1807105"/>
                    <a:chExt cx="1950926" cy="1081850"/>
                  </a:xfrm>
                </p:grpSpPr>
                <p:pic>
                  <p:nvPicPr>
                    <p:cNvPr id="130" name="Image 129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duotone>
                        <a:prstClr val="black"/>
                        <a:schemeClr val="accent5">
                          <a:tint val="45000"/>
                          <a:satMod val="400000"/>
                        </a:schemeClr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777047" y="1807105"/>
                      <a:ext cx="503238" cy="49731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31" name="ZoneTexte 130"/>
                    <p:cNvSpPr txBox="1"/>
                    <p:nvPr/>
                  </p:nvSpPr>
                  <p:spPr>
                    <a:xfrm>
                      <a:off x="2075911" y="2311874"/>
                      <a:ext cx="1950926" cy="5770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050" dirty="0" smtClean="0">
                          <a:latin typeface="Calibri Light" panose="020F0302020204030204" pitchFamily="34" charset="0"/>
                        </a:rPr>
                        <a:t>V0 &amp; VINT SPATIALIZATION</a:t>
                      </a:r>
                    </a:p>
                    <a:p>
                      <a:pPr algn="ctr"/>
                      <a:r>
                        <a:rPr lang="fr-FR" sz="1050" dirty="0" smtClean="0">
                          <a:latin typeface="Calibri Light" panose="020F0302020204030204" pitchFamily="34" charset="0"/>
                        </a:rPr>
                        <a:t>M-GS® CO-KRIGING</a:t>
                      </a:r>
                    </a:p>
                    <a:p>
                      <a:pPr algn="ctr"/>
                      <a:endParaRPr lang="fr-FR" sz="1050" dirty="0">
                        <a:latin typeface="Calibri Light" panose="020F0302020204030204" pitchFamily="34" charset="0"/>
                      </a:endParaRPr>
                    </a:p>
                  </p:txBody>
                </p:sp>
              </p:grpSp>
              <p:sp>
                <p:nvSpPr>
                  <p:cNvPr id="111" name="ZoneTexte 110"/>
                  <p:cNvSpPr txBox="1"/>
                  <p:nvPr/>
                </p:nvSpPr>
                <p:spPr>
                  <a:xfrm>
                    <a:off x="6149937" y="4618463"/>
                    <a:ext cx="274662" cy="261610"/>
                  </a:xfrm>
                  <a:prstGeom prst="rect">
                    <a:avLst/>
                  </a:prstGeom>
                  <a:solidFill>
                    <a:srgbClr val="404C6A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100" dirty="0" smtClean="0">
                        <a:solidFill>
                          <a:schemeClr val="bg2"/>
                        </a:solidFill>
                        <a:latin typeface="Arial Black" panose="020B0A04020102020204" pitchFamily="34" charset="0"/>
                      </a:rPr>
                      <a:t>4</a:t>
                    </a:r>
                    <a:endParaRPr lang="fr-FR" sz="1100" dirty="0">
                      <a:solidFill>
                        <a:schemeClr val="bg2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120" name="ZoneTexte 119"/>
                  <p:cNvSpPr txBox="1"/>
                  <p:nvPr/>
                </p:nvSpPr>
                <p:spPr>
                  <a:xfrm>
                    <a:off x="7358473" y="3788783"/>
                    <a:ext cx="1741167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100" dirty="0" smtClean="0">
                        <a:solidFill>
                          <a:srgbClr val="005286"/>
                        </a:solidFill>
                        <a:latin typeface="Arial Black" panose="020B0A04020102020204" pitchFamily="34" charset="0"/>
                      </a:rPr>
                      <a:t>V0, VINT FOR EACH FORMATION</a:t>
                    </a:r>
                    <a:endParaRPr lang="fr-FR" sz="1100" dirty="0">
                      <a:solidFill>
                        <a:srgbClr val="005286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121" name="ZoneTexte 120"/>
                  <p:cNvSpPr txBox="1"/>
                  <p:nvPr/>
                </p:nvSpPr>
                <p:spPr>
                  <a:xfrm>
                    <a:off x="7642073" y="4254242"/>
                    <a:ext cx="1168910" cy="276999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 smtClean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VELMOD-4b</a:t>
                    </a:r>
                  </a:p>
                </p:txBody>
              </p:sp>
              <p:cxnSp>
                <p:nvCxnSpPr>
                  <p:cNvPr id="122" name="Connecteur droit avec flèche 121"/>
                  <p:cNvCxnSpPr/>
                  <p:nvPr/>
                </p:nvCxnSpPr>
                <p:spPr>
                  <a:xfrm rot="5400000">
                    <a:off x="1645597" y="3605176"/>
                    <a:ext cx="396000" cy="0"/>
                  </a:xfrm>
                  <a:prstGeom prst="straightConnector1">
                    <a:avLst/>
                  </a:prstGeom>
                  <a:ln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Connecteur droit avec flèche 122"/>
                  <p:cNvCxnSpPr/>
                  <p:nvPr/>
                </p:nvCxnSpPr>
                <p:spPr>
                  <a:xfrm rot="-5400000">
                    <a:off x="1645597" y="4489720"/>
                    <a:ext cx="396000" cy="0"/>
                  </a:xfrm>
                  <a:prstGeom prst="straightConnector1">
                    <a:avLst/>
                  </a:prstGeom>
                  <a:ln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Connecteur droit avec flèche 123"/>
                  <p:cNvCxnSpPr/>
                  <p:nvPr/>
                </p:nvCxnSpPr>
                <p:spPr>
                  <a:xfrm rot="5400000" flipV="1">
                    <a:off x="5527789" y="3724047"/>
                    <a:ext cx="0" cy="576000"/>
                  </a:xfrm>
                  <a:prstGeom prst="straightConnector1">
                    <a:avLst/>
                  </a:prstGeom>
                  <a:ln>
                    <a:solidFill>
                      <a:schemeClr val="bg2">
                        <a:lumMod val="50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Connecteur droit avec flèche 124"/>
                  <p:cNvCxnSpPr/>
                  <p:nvPr/>
                </p:nvCxnSpPr>
                <p:spPr>
                  <a:xfrm rot="5400000" flipV="1">
                    <a:off x="6898686" y="2065053"/>
                    <a:ext cx="0" cy="2736000"/>
                  </a:xfrm>
                  <a:prstGeom prst="straightConnector1">
                    <a:avLst/>
                  </a:prstGeom>
                  <a:ln>
                    <a:solidFill>
                      <a:schemeClr val="bg2">
                        <a:lumMod val="50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Connecteur droit 125"/>
                  <p:cNvCxnSpPr/>
                  <p:nvPr/>
                </p:nvCxnSpPr>
                <p:spPr>
                  <a:xfrm rot="5400000">
                    <a:off x="5240000" y="3721055"/>
                    <a:ext cx="576000" cy="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Connecteur droit avec flèche 126"/>
                  <p:cNvCxnSpPr/>
                  <p:nvPr/>
                </p:nvCxnSpPr>
                <p:spPr>
                  <a:xfrm rot="10800000">
                    <a:off x="6856084" y="3426889"/>
                    <a:ext cx="396000" cy="0"/>
                  </a:xfrm>
                  <a:prstGeom prst="straightConnector1">
                    <a:avLst/>
                  </a:prstGeom>
                  <a:ln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Connecteur droit avec flèche 127"/>
                  <p:cNvCxnSpPr/>
                  <p:nvPr/>
                </p:nvCxnSpPr>
                <p:spPr>
                  <a:xfrm>
                    <a:off x="6696212" y="4012047"/>
                    <a:ext cx="576000" cy="0"/>
                  </a:xfrm>
                  <a:prstGeom prst="straightConnector1">
                    <a:avLst/>
                  </a:prstGeom>
                  <a:ln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Connecteur droit avec flèche 128"/>
                  <p:cNvCxnSpPr/>
                  <p:nvPr/>
                </p:nvCxnSpPr>
                <p:spPr>
                  <a:xfrm>
                    <a:off x="3137600" y="3998687"/>
                    <a:ext cx="468000" cy="0"/>
                  </a:xfrm>
                  <a:prstGeom prst="straightConnector1">
                    <a:avLst/>
                  </a:prstGeom>
                  <a:ln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60" name="ZoneTexte 159"/>
              <p:cNvSpPr txBox="1"/>
              <p:nvPr/>
            </p:nvSpPr>
            <p:spPr>
              <a:xfrm>
                <a:off x="795860" y="2878020"/>
                <a:ext cx="1968087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 smtClean="0">
                    <a:solidFill>
                      <a:srgbClr val="FF7B36"/>
                    </a:solidFill>
                    <a:latin typeface="Arial Black" panose="020B0A04020102020204" pitchFamily="34" charset="0"/>
                  </a:rPr>
                  <a:t>WELL TIME DEPTH FUNCTIONS</a:t>
                </a:r>
              </a:p>
              <a:p>
                <a:pPr algn="ctr"/>
                <a:r>
                  <a:rPr lang="fr-FR" sz="1100" dirty="0">
                    <a:solidFill>
                      <a:srgbClr val="FF7B36"/>
                    </a:solidFill>
                    <a:latin typeface="Calibri Light" panose="020F0302020204030204" pitchFamily="34" charset="0"/>
                  </a:rPr>
                  <a:t>(</a:t>
                </a:r>
                <a:r>
                  <a:rPr lang="fr-FR" sz="1100" dirty="0" err="1" smtClean="0">
                    <a:solidFill>
                      <a:srgbClr val="FF7B36"/>
                    </a:solidFill>
                    <a:latin typeface="Calibri Light" panose="020F0302020204030204" pitchFamily="34" charset="0"/>
                  </a:rPr>
                  <a:t>checkshots</a:t>
                </a:r>
                <a:r>
                  <a:rPr lang="fr-FR" sz="1100" dirty="0" smtClean="0">
                    <a:solidFill>
                      <a:srgbClr val="FF7B36"/>
                    </a:solidFill>
                    <a:latin typeface="Calibri Light" panose="020F0302020204030204" pitchFamily="34" charset="0"/>
                  </a:rPr>
                  <a:t>, </a:t>
                </a:r>
                <a:r>
                  <a:rPr lang="fr-FR" sz="1100" dirty="0" err="1" smtClean="0">
                    <a:solidFill>
                      <a:srgbClr val="FF7B36"/>
                    </a:solidFill>
                    <a:latin typeface="Calibri Light" panose="020F0302020204030204" pitchFamily="34" charset="0"/>
                  </a:rPr>
                  <a:t>sonics</a:t>
                </a:r>
                <a:r>
                  <a:rPr lang="fr-FR" sz="1100" dirty="0" smtClean="0">
                    <a:solidFill>
                      <a:srgbClr val="FF7B36"/>
                    </a:solidFill>
                    <a:latin typeface="Calibri Light" panose="020F0302020204030204" pitchFamily="34" charset="0"/>
                  </a:rPr>
                  <a:t>...)</a:t>
                </a:r>
              </a:p>
            </p:txBody>
          </p:sp>
          <p:sp>
            <p:nvSpPr>
              <p:cNvPr id="161" name="ZoneTexte 160"/>
              <p:cNvSpPr txBox="1"/>
              <p:nvPr/>
            </p:nvSpPr>
            <p:spPr>
              <a:xfrm>
                <a:off x="8134242" y="1730994"/>
                <a:ext cx="1765593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u="sng" dirty="0" smtClean="0">
                    <a:solidFill>
                      <a:srgbClr val="005286"/>
                    </a:solidFill>
                    <a:latin typeface="Arial Black" panose="020B0A04020102020204" pitchFamily="34" charset="0"/>
                  </a:rPr>
                  <a:t>CALIBRATED</a:t>
                </a:r>
                <a:r>
                  <a:rPr lang="fr-FR" sz="1100" dirty="0" smtClean="0">
                    <a:solidFill>
                      <a:srgbClr val="005286"/>
                    </a:solidFill>
                    <a:latin typeface="Arial Black" panose="020B0A04020102020204" pitchFamily="34" charset="0"/>
                  </a:rPr>
                  <a:t> SEISMIC VELOCITY VOLUME</a:t>
                </a:r>
                <a:endParaRPr lang="fr-FR" sz="1100" dirty="0">
                  <a:solidFill>
                    <a:srgbClr val="005286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162" name="ZoneTexte 161"/>
            <p:cNvSpPr txBox="1"/>
            <p:nvPr/>
          </p:nvSpPr>
          <p:spPr>
            <a:xfrm>
              <a:off x="8474744" y="2355076"/>
              <a:ext cx="1168910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VELMOD-4a</a:t>
              </a:r>
              <a:endParaRPr lang="fr-FR" sz="12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2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78" y="1179751"/>
            <a:ext cx="5317475" cy="52261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6048" y="3719890"/>
            <a:ext cx="911352" cy="24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32604" y="78444"/>
            <a:ext cx="3436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Vint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gridding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8925" y="617256"/>
            <a:ext cx="3543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+mj-lt"/>
              </a:rPr>
              <a:t>ILLUSTRATION ON THE CHALK </a:t>
            </a:r>
            <a:endParaRPr lang="fr-FR" sz="2200" dirty="0"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18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23108" y="6353771"/>
            <a:ext cx="157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Cross-</a:t>
            </a:r>
            <a:r>
              <a:rPr lang="fr-FR" sz="1400" dirty="0" err="1" smtClean="0"/>
              <a:t>variogram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844017" y="6349375"/>
            <a:ext cx="157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V</a:t>
            </a:r>
            <a:r>
              <a:rPr lang="fr-FR" sz="1400" dirty="0" err="1" smtClean="0"/>
              <a:t>ariogram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100325" y="3648291"/>
            <a:ext cx="1018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V</a:t>
            </a:r>
            <a:r>
              <a:rPr lang="fr-FR" sz="1400" dirty="0" err="1" smtClean="0"/>
              <a:t>ariogram</a:t>
            </a:r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>
            <a:off x="1092705" y="1005827"/>
            <a:ext cx="911352" cy="24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 flipH="1">
            <a:off x="2773680" y="2005389"/>
            <a:ext cx="347903" cy="1074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 flipH="1">
            <a:off x="5461048" y="4636554"/>
            <a:ext cx="276811" cy="1213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 flipH="1">
            <a:off x="2747976" y="4430814"/>
            <a:ext cx="246684" cy="1529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 flipH="1">
            <a:off x="58212" y="4379199"/>
            <a:ext cx="246684" cy="1529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 flipH="1">
            <a:off x="67153" y="1680529"/>
            <a:ext cx="246684" cy="1529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858492" y="3710164"/>
            <a:ext cx="911352" cy="24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341940" y="3648291"/>
            <a:ext cx="5100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l</a:t>
            </a:r>
            <a:r>
              <a:rPr lang="fr-FR" sz="900" dirty="0" err="1" smtClean="0"/>
              <a:t>ag</a:t>
            </a:r>
            <a:r>
              <a:rPr lang="fr-FR" sz="900" dirty="0" smtClean="0"/>
              <a:t> (m)</a:t>
            </a:r>
            <a:endParaRPr lang="fr-FR" sz="9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349560" y="6339911"/>
            <a:ext cx="5100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l</a:t>
            </a:r>
            <a:r>
              <a:rPr lang="fr-FR" sz="900" dirty="0" err="1" smtClean="0"/>
              <a:t>ag</a:t>
            </a:r>
            <a:r>
              <a:rPr lang="fr-FR" sz="900" dirty="0" smtClean="0"/>
              <a:t> (m)</a:t>
            </a:r>
            <a:endParaRPr lang="fr-FR" sz="900" dirty="0"/>
          </a:p>
        </p:txBody>
      </p:sp>
      <p:sp>
        <p:nvSpPr>
          <p:cNvPr id="25" name="ZoneTexte 24"/>
          <p:cNvSpPr txBox="1"/>
          <p:nvPr/>
        </p:nvSpPr>
        <p:spPr>
          <a:xfrm>
            <a:off x="5042355" y="6334820"/>
            <a:ext cx="5100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l</a:t>
            </a:r>
            <a:r>
              <a:rPr lang="fr-FR" sz="900" dirty="0" err="1" smtClean="0"/>
              <a:t>ag</a:t>
            </a:r>
            <a:r>
              <a:rPr lang="fr-FR" sz="900" dirty="0" smtClean="0"/>
              <a:t> (m)</a:t>
            </a:r>
            <a:endParaRPr lang="fr-FR" sz="900" dirty="0"/>
          </a:p>
        </p:txBody>
      </p:sp>
      <p:sp>
        <p:nvSpPr>
          <p:cNvPr id="26" name="ZoneTexte 25"/>
          <p:cNvSpPr txBox="1"/>
          <p:nvPr/>
        </p:nvSpPr>
        <p:spPr>
          <a:xfrm rot="-5400000">
            <a:off x="-254270" y="1674253"/>
            <a:ext cx="10038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v</a:t>
            </a:r>
            <a:r>
              <a:rPr lang="fr-FR" sz="900" dirty="0" err="1" smtClean="0"/>
              <a:t>ariability</a:t>
            </a:r>
            <a:r>
              <a:rPr lang="fr-FR" sz="900" dirty="0" smtClean="0"/>
              <a:t> (m²/s²)</a:t>
            </a:r>
            <a:endParaRPr lang="fr-FR" sz="900" dirty="0"/>
          </a:p>
        </p:txBody>
      </p:sp>
      <p:sp>
        <p:nvSpPr>
          <p:cNvPr id="27" name="ZoneTexte 26"/>
          <p:cNvSpPr txBox="1"/>
          <p:nvPr/>
        </p:nvSpPr>
        <p:spPr>
          <a:xfrm rot="-5400000">
            <a:off x="-254269" y="4376849"/>
            <a:ext cx="10038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v</a:t>
            </a:r>
            <a:r>
              <a:rPr lang="fr-FR" sz="900" dirty="0" err="1" smtClean="0"/>
              <a:t>ariability</a:t>
            </a:r>
            <a:r>
              <a:rPr lang="fr-FR" sz="900" dirty="0" smtClean="0"/>
              <a:t> (m²/s²)</a:t>
            </a:r>
            <a:endParaRPr lang="fr-FR" sz="900" dirty="0"/>
          </a:p>
        </p:txBody>
      </p:sp>
      <p:sp>
        <p:nvSpPr>
          <p:cNvPr id="28" name="ZoneTexte 27"/>
          <p:cNvSpPr txBox="1"/>
          <p:nvPr/>
        </p:nvSpPr>
        <p:spPr>
          <a:xfrm rot="-5400000">
            <a:off x="2427585" y="4397521"/>
            <a:ext cx="10038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v</a:t>
            </a:r>
            <a:r>
              <a:rPr lang="fr-FR" sz="900" dirty="0" err="1" smtClean="0"/>
              <a:t>ariability</a:t>
            </a:r>
            <a:r>
              <a:rPr lang="fr-FR" sz="900" dirty="0" smtClean="0"/>
              <a:t> (m²/s²)</a:t>
            </a:r>
            <a:endParaRPr lang="fr-FR" sz="9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53414" y="5315256"/>
            <a:ext cx="1295739" cy="276999"/>
          </a:xfrm>
          <a:prstGeom prst="rect">
            <a:avLst/>
          </a:prstGeom>
          <a:solidFill>
            <a:srgbClr val="025186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Vint_VELMOD-4a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64753" y="2579573"/>
            <a:ext cx="794385" cy="276999"/>
          </a:xfrm>
          <a:prstGeom prst="rect">
            <a:avLst/>
          </a:prstGeom>
          <a:solidFill>
            <a:srgbClr val="025186"/>
          </a:solidFill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chemeClr val="bg1"/>
                </a:solidFill>
              </a:rPr>
              <a:t>Vint_well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39402" y="5196609"/>
            <a:ext cx="1356958" cy="461665"/>
          </a:xfrm>
          <a:prstGeom prst="rect">
            <a:avLst/>
          </a:prstGeom>
          <a:solidFill>
            <a:srgbClr val="025186"/>
          </a:solidFill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chemeClr val="bg1"/>
                </a:solidFill>
              </a:rPr>
              <a:t>Vint_well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</a:rPr>
              <a:t>vs Vint_VELMOD-4a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1343315" y="5662206"/>
            <a:ext cx="1490541" cy="30995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D4D4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 smtClean="0">
                <a:latin typeface="Calibri Light" panose="020F0302020204030204" pitchFamily="34" charset="0"/>
              </a:rPr>
              <a:t>Correlation 70%</a:t>
            </a:r>
            <a:endParaRPr lang="en-US" sz="1400" dirty="0">
              <a:latin typeface="Calibri Light" panose="020F0302020204030204" pitchFamily="34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4377711" y="226290"/>
            <a:ext cx="6868542" cy="6421984"/>
            <a:chOff x="4377711" y="226290"/>
            <a:chExt cx="6868542" cy="6421984"/>
          </a:xfrm>
        </p:grpSpPr>
        <p:grpSp>
          <p:nvGrpSpPr>
            <p:cNvPr id="32" name="Groupe 31"/>
            <p:cNvGrpSpPr/>
            <p:nvPr/>
          </p:nvGrpSpPr>
          <p:grpSpPr>
            <a:xfrm>
              <a:off x="7025208" y="226290"/>
              <a:ext cx="4221045" cy="6421984"/>
              <a:chOff x="7025208" y="199330"/>
              <a:chExt cx="4221045" cy="6421984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04072" y="617257"/>
                <a:ext cx="442181" cy="2889424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5208" y="199330"/>
                <a:ext cx="3429421" cy="5886319"/>
              </a:xfrm>
              <a:prstGeom prst="rect">
                <a:avLst/>
              </a:prstGeom>
            </p:spPr>
          </p:pic>
          <p:sp>
            <p:nvSpPr>
              <p:cNvPr id="29" name="ZoneTexte 28"/>
              <p:cNvSpPr txBox="1"/>
              <p:nvPr/>
            </p:nvSpPr>
            <p:spPr>
              <a:xfrm>
                <a:off x="10719886" y="3468359"/>
                <a:ext cx="40588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 smtClean="0"/>
                  <a:t>m/s</a:t>
                </a:r>
                <a:endParaRPr lang="fr-FR" sz="1100" dirty="0"/>
              </a:p>
            </p:txBody>
          </p:sp>
          <p:sp>
            <p:nvSpPr>
              <p:cNvPr id="31" name="Text Box 5"/>
              <p:cNvSpPr txBox="1">
                <a:spLocks noChangeArrowheads="1"/>
              </p:cNvSpPr>
              <p:nvPr/>
            </p:nvSpPr>
            <p:spPr bwMode="auto">
              <a:xfrm>
                <a:off x="7554530" y="6311356"/>
                <a:ext cx="2488480" cy="30995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9pPr>
              </a:lstStyle>
              <a:p>
                <a:pPr algn="ctr">
                  <a:buClr>
                    <a:srgbClr val="FFFF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400" b="1" dirty="0" err="1" smtClean="0">
                    <a:solidFill>
                      <a:srgbClr val="005286"/>
                    </a:solidFill>
                  </a:rPr>
                  <a:t>Chalk</a:t>
                </a:r>
                <a:r>
                  <a:rPr lang="fr-FR" sz="1400" b="1" dirty="0" smtClean="0">
                    <a:solidFill>
                      <a:srgbClr val="005286"/>
                    </a:solidFill>
                  </a:rPr>
                  <a:t> </a:t>
                </a:r>
                <a:r>
                  <a:rPr lang="fr-FR" sz="1400" b="1" dirty="0" err="1" smtClean="0">
                    <a:solidFill>
                      <a:srgbClr val="005286"/>
                    </a:solidFill>
                  </a:rPr>
                  <a:t>fm</a:t>
                </a:r>
                <a:r>
                  <a:rPr lang="fr-FR" sz="1400" b="1" dirty="0" smtClean="0">
                    <a:solidFill>
                      <a:srgbClr val="005286"/>
                    </a:solidFill>
                  </a:rPr>
                  <a:t> – </a:t>
                </a:r>
                <a:r>
                  <a:rPr lang="fr-FR" sz="1400" b="1" dirty="0" err="1">
                    <a:solidFill>
                      <a:srgbClr val="005286"/>
                    </a:solidFill>
                  </a:rPr>
                  <a:t>I</a:t>
                </a:r>
                <a:r>
                  <a:rPr lang="fr-FR" sz="1400" b="1" dirty="0" err="1" smtClean="0">
                    <a:solidFill>
                      <a:srgbClr val="005286"/>
                    </a:solidFill>
                  </a:rPr>
                  <a:t>nterval</a:t>
                </a:r>
                <a:r>
                  <a:rPr lang="fr-FR" sz="1400" b="1" dirty="0" smtClean="0">
                    <a:solidFill>
                      <a:srgbClr val="005286"/>
                    </a:solidFill>
                  </a:rPr>
                  <a:t> </a:t>
                </a:r>
                <a:r>
                  <a:rPr lang="fr-FR" sz="1400" b="1" dirty="0" err="1" smtClean="0">
                    <a:solidFill>
                      <a:srgbClr val="005286"/>
                    </a:solidFill>
                  </a:rPr>
                  <a:t>velocity</a:t>
                </a:r>
                <a:endParaRPr lang="fr-FR" sz="1400" b="1" dirty="0" smtClean="0">
                  <a:solidFill>
                    <a:srgbClr val="005286"/>
                  </a:solidFill>
                </a:endParaRPr>
              </a:p>
            </p:txBody>
          </p:sp>
        </p:grpSp>
        <p:sp>
          <p:nvSpPr>
            <p:cNvPr id="33" name="Flèche droite 32"/>
            <p:cNvSpPr/>
            <p:nvPr/>
          </p:nvSpPr>
          <p:spPr>
            <a:xfrm>
              <a:off x="4843582" y="2296298"/>
              <a:ext cx="558800" cy="448734"/>
            </a:xfrm>
            <a:prstGeom prst="right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4377711" y="2806356"/>
              <a:ext cx="1490541" cy="30995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4D4D4D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400" dirty="0" smtClean="0">
                  <a:latin typeface="Calibri Light" panose="020F0302020204030204" pitchFamily="34" charset="0"/>
                </a:rPr>
                <a:t>CO-KRIGING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46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/>
          <p:cNvSpPr txBox="1"/>
          <p:nvPr/>
        </p:nvSpPr>
        <p:spPr>
          <a:xfrm>
            <a:off x="1000553" y="4815688"/>
            <a:ext cx="15231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HORIZONS (TWT)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32604" y="78444"/>
            <a:ext cx="2729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Flowchart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75820" y="920147"/>
            <a:ext cx="18581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RAW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VELOCITIES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2D &amp; 3D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94292" y="2876450"/>
            <a:ext cx="19680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WELL TIME DEPTH FUNCTIONS</a:t>
            </a:r>
          </a:p>
          <a:p>
            <a:pPr algn="ctr"/>
            <a:r>
              <a:rPr lang="fr-FR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(</a:t>
            </a:r>
            <a:r>
              <a:rPr lang="fr-FR" sz="1100" dirty="0" err="1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checkshots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fr-FR" sz="1100" dirty="0" err="1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sonics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...)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81536" y="6269037"/>
            <a:ext cx="2111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WELL TOPS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811657" y="912688"/>
            <a:ext cx="154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MERGE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VELOCITY VOLUME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84" y="995828"/>
            <a:ext cx="503238" cy="49731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351880" y="1500597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3D M-GS® GRIDDING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(NON STATIONARY KRIGING)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rot="5400000" flipV="1">
            <a:off x="4920230" y="1148198"/>
            <a:ext cx="0" cy="21600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190012" y="1936547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70" name="Connecteur droit avec flèche 69"/>
          <p:cNvCxnSpPr/>
          <p:nvPr/>
        </p:nvCxnSpPr>
        <p:spPr>
          <a:xfrm>
            <a:off x="5694891" y="1256198"/>
            <a:ext cx="287259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73" y="985502"/>
            <a:ext cx="503238" cy="49731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964557" y="1490271"/>
            <a:ext cx="17342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QC, CONDITIONING,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GEOSTATISTICAL FILTERING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rot="5400000" flipV="1">
            <a:off x="2408619" y="1137872"/>
            <a:ext cx="0" cy="21600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188303" y="912688"/>
            <a:ext cx="18581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QUALIFIED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VELOCITIES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2D &amp; 3D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694350" y="1922138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>
            <a:off x="3172819" y="1256198"/>
            <a:ext cx="287259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132673" y="1729426"/>
            <a:ext cx="17655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CALIBRATED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VELOCITY VOLUME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55" y="1847767"/>
            <a:ext cx="503238" cy="497317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6441219" y="2352536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3D M-GS® CALIBRATION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STRATIGRAPHIC GRID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rot="5400000" flipV="1">
            <a:off x="6830073" y="1910137"/>
            <a:ext cx="0" cy="39600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2652971" y="3083437"/>
            <a:ext cx="396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5400000">
            <a:off x="5880981" y="2348367"/>
            <a:ext cx="147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7279812" y="2763875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462044" y="2352536"/>
            <a:ext cx="1168910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VELMOD-4a</a:t>
            </a:r>
            <a:endParaRPr lang="fr-FR" sz="12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7751432" y="2100728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4351880" y="3083437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rot="5400000">
            <a:off x="6510347" y="1775542"/>
            <a:ext cx="21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8737212" y="2999073"/>
            <a:ext cx="61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8405035" y="2920798"/>
            <a:ext cx="1268296" cy="2462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2">
                    <a:lumMod val="75000"/>
                  </a:schemeClr>
                </a:solidFill>
              </a:rPr>
              <a:t>AUXILIARY VARIABLE</a:t>
            </a:r>
            <a:endParaRPr lang="fr-FR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01" y="3652234"/>
            <a:ext cx="503238" cy="497317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2789174" y="4157003"/>
            <a:ext cx="15238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LAYER CAKE,  V0-k PARAMETERIZATION</a:t>
            </a:r>
          </a:p>
        </p:txBody>
      </p:sp>
      <p:cxnSp>
        <p:nvCxnSpPr>
          <p:cNvPr id="58" name="Connecteur droit 57"/>
          <p:cNvCxnSpPr/>
          <p:nvPr/>
        </p:nvCxnSpPr>
        <p:spPr>
          <a:xfrm rot="5400000">
            <a:off x="1912899" y="4066361"/>
            <a:ext cx="1404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rot="5400000" flipV="1">
            <a:off x="2849743" y="3751152"/>
            <a:ext cx="0" cy="468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3018867" y="4563462"/>
            <a:ext cx="104377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Independant</a:t>
            </a:r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TNO </a:t>
            </a:r>
            <a:r>
              <a:rPr lang="fr-FR" sz="9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process</a:t>
            </a:r>
            <a:endParaRPr lang="fr-FR" sz="9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377225" y="3748046"/>
            <a:ext cx="1690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V0, k &amp; VINT AT WELL LOCATIONS 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62" name="Connecteur droit 61"/>
          <p:cNvCxnSpPr/>
          <p:nvPr/>
        </p:nvCxnSpPr>
        <p:spPr>
          <a:xfrm rot="5400000">
            <a:off x="8934988" y="3308115"/>
            <a:ext cx="21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age 6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21" y="3661760"/>
            <a:ext cx="503238" cy="497317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6121185" y="4166529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V0 &amp; VINT SPATIALIZATION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M-GS® CO-KRIGING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920910" y="4591568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4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8129446" y="3761888"/>
            <a:ext cx="1741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V0, VINT FOR EACH FORMATION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8413046" y="4227347"/>
            <a:ext cx="1168910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VELMOD-4b</a:t>
            </a:r>
          </a:p>
        </p:txBody>
      </p:sp>
      <p:cxnSp>
        <p:nvCxnSpPr>
          <p:cNvPr id="74" name="Connecteur droit avec flèche 73"/>
          <p:cNvCxnSpPr/>
          <p:nvPr/>
        </p:nvCxnSpPr>
        <p:spPr>
          <a:xfrm rot="5400000">
            <a:off x="2416570" y="3578281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rot="16200000">
            <a:off x="2416570" y="4462825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rot="5400000" flipV="1">
            <a:off x="6298762" y="3697152"/>
            <a:ext cx="0" cy="57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rot="5400000" flipV="1">
            <a:off x="7669659" y="2038158"/>
            <a:ext cx="0" cy="273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rot="5400000">
            <a:off x="6010973" y="3694160"/>
            <a:ext cx="57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rot="10800000">
            <a:off x="7627057" y="3399589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>
            <a:off x="7467185" y="3985152"/>
            <a:ext cx="57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>
            <a:off x="3908573" y="3971792"/>
            <a:ext cx="468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Image 8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21" y="5458437"/>
            <a:ext cx="503238" cy="497317"/>
          </a:xfrm>
          <a:prstGeom prst="rect">
            <a:avLst/>
          </a:prstGeom>
        </p:spPr>
      </p:pic>
      <p:sp>
        <p:nvSpPr>
          <p:cNvPr id="83" name="ZoneTexte 82"/>
          <p:cNvSpPr txBox="1"/>
          <p:nvPr/>
        </p:nvSpPr>
        <p:spPr>
          <a:xfrm>
            <a:off x="6121185" y="5963206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VINT RESIDUAL CALIBRATION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FKED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6920910" y="6388245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8074910" y="5503284"/>
            <a:ext cx="1741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V0, VINT FOR EACH FORMATION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8358510" y="5968743"/>
            <a:ext cx="1168910" cy="492443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VELMOD-4b</a:t>
            </a:r>
          </a:p>
          <a:p>
            <a:pPr algn="ctr"/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FINAL</a:t>
            </a:r>
            <a:endParaRPr lang="fr-FR" sz="1200" dirty="0" smtClean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87" name="Connecteur droit 86"/>
          <p:cNvCxnSpPr/>
          <p:nvPr/>
        </p:nvCxnSpPr>
        <p:spPr>
          <a:xfrm rot="5400000">
            <a:off x="8702219" y="4920625"/>
            <a:ext cx="648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rot="5400000" flipV="1">
            <a:off x="6295886" y="5526910"/>
            <a:ext cx="0" cy="57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rot="5400000" flipV="1">
            <a:off x="7666783" y="3881325"/>
            <a:ext cx="0" cy="273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rot="10800000">
            <a:off x="7624181" y="5249932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8398101" y="4763406"/>
            <a:ext cx="1268296" cy="2462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2">
                    <a:lumMod val="75000"/>
                  </a:schemeClr>
                </a:solidFill>
              </a:rPr>
              <a:t>AUXILIARY VARIABLE</a:t>
            </a:r>
            <a:endParaRPr lang="fr-FR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4377225" y="5624451"/>
            <a:ext cx="1690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VINT AT WELL LOCATIONS 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 flipH="1">
            <a:off x="2632466" y="5817786"/>
            <a:ext cx="180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>
            <a:off x="7478082" y="5796487"/>
            <a:ext cx="57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rot="5400000">
            <a:off x="1910025" y="5814619"/>
            <a:ext cx="1404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rot="5400000">
            <a:off x="2413696" y="5369669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rot="16200000">
            <a:off x="2413696" y="6254213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rot="5400000">
            <a:off x="5998109" y="5533165"/>
            <a:ext cx="57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19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678014" y="3759308"/>
            <a:ext cx="9190019" cy="2890547"/>
            <a:chOff x="678014" y="3759308"/>
            <a:chExt cx="9190019" cy="2890547"/>
          </a:xfrm>
        </p:grpSpPr>
        <p:sp>
          <p:nvSpPr>
            <p:cNvPr id="167" name="ZoneTexte 166"/>
            <p:cNvSpPr txBox="1"/>
            <p:nvPr/>
          </p:nvSpPr>
          <p:spPr>
            <a:xfrm>
              <a:off x="997031" y="4819003"/>
              <a:ext cx="15231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rgbClr val="FF7B36"/>
                  </a:solidFill>
                  <a:latin typeface="Arial Black" panose="020B0A04020102020204" pitchFamily="34" charset="0"/>
                </a:rPr>
                <a:t>HORIZONS (TWT)</a:t>
              </a:r>
            </a:p>
          </p:txBody>
        </p:sp>
        <p:grpSp>
          <p:nvGrpSpPr>
            <p:cNvPr id="112" name="Groupe 111"/>
            <p:cNvGrpSpPr/>
            <p:nvPr/>
          </p:nvGrpSpPr>
          <p:grpSpPr>
            <a:xfrm>
              <a:off x="2611696" y="4596625"/>
              <a:ext cx="7204381" cy="2053230"/>
              <a:chOff x="1840723" y="4623520"/>
              <a:chExt cx="7204381" cy="2053230"/>
            </a:xfrm>
          </p:grpSpPr>
          <p:grpSp>
            <p:nvGrpSpPr>
              <p:cNvPr id="113" name="Groupe 112"/>
              <p:cNvGrpSpPr/>
              <p:nvPr/>
            </p:nvGrpSpPr>
            <p:grpSpPr>
              <a:xfrm>
                <a:off x="5350212" y="5485332"/>
                <a:ext cx="1950926" cy="1081850"/>
                <a:chOff x="2075911" y="1807105"/>
                <a:chExt cx="1950926" cy="1081850"/>
              </a:xfrm>
            </p:grpSpPr>
            <p:pic>
              <p:nvPicPr>
                <p:cNvPr id="143" name="Image 142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7047" y="1807105"/>
                  <a:ext cx="503238" cy="497317"/>
                </a:xfrm>
                <a:prstGeom prst="rect">
                  <a:avLst/>
                </a:prstGeom>
              </p:spPr>
            </p:pic>
            <p:sp>
              <p:nvSpPr>
                <p:cNvPr id="144" name="ZoneTexte 143"/>
                <p:cNvSpPr txBox="1"/>
                <p:nvPr/>
              </p:nvSpPr>
              <p:spPr>
                <a:xfrm>
                  <a:off x="2075911" y="2311874"/>
                  <a:ext cx="1950926" cy="577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50" dirty="0" smtClean="0">
                      <a:latin typeface="Calibri Light" panose="020F0302020204030204" pitchFamily="34" charset="0"/>
                    </a:rPr>
                    <a:t>VINT RESIDUAL CALIBRATION</a:t>
                  </a:r>
                </a:p>
                <a:p>
                  <a:pPr algn="ctr"/>
                  <a:r>
                    <a:rPr lang="fr-FR" sz="1050" dirty="0" smtClean="0">
                      <a:latin typeface="Calibri Light" panose="020F0302020204030204" pitchFamily="34" charset="0"/>
                    </a:rPr>
                    <a:t>FKED</a:t>
                  </a:r>
                </a:p>
                <a:p>
                  <a:pPr algn="ctr"/>
                  <a:endParaRPr lang="fr-FR" sz="1050" dirty="0">
                    <a:latin typeface="Calibri Light" panose="020F0302020204030204" pitchFamily="34" charset="0"/>
                  </a:endParaRPr>
                </a:p>
              </p:txBody>
            </p:sp>
          </p:grpSp>
          <p:sp>
            <p:nvSpPr>
              <p:cNvPr id="114" name="ZoneTexte 113"/>
              <p:cNvSpPr txBox="1"/>
              <p:nvPr/>
            </p:nvSpPr>
            <p:spPr>
              <a:xfrm>
                <a:off x="6149937" y="6415140"/>
                <a:ext cx="274662" cy="261610"/>
              </a:xfrm>
              <a:prstGeom prst="rect">
                <a:avLst/>
              </a:prstGeom>
              <a:solidFill>
                <a:srgbClr val="404C6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>
                    <a:solidFill>
                      <a:schemeClr val="bg2"/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115" name="ZoneTexte 114"/>
              <p:cNvSpPr txBox="1"/>
              <p:nvPr/>
            </p:nvSpPr>
            <p:spPr>
              <a:xfrm>
                <a:off x="7303937" y="5530179"/>
                <a:ext cx="17411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 smtClean="0">
                    <a:solidFill>
                      <a:srgbClr val="005286"/>
                    </a:solidFill>
                    <a:latin typeface="Arial Black" panose="020B0A04020102020204" pitchFamily="34" charset="0"/>
                  </a:rPr>
                  <a:t>V0, VINT FOR EACH FORMATION</a:t>
                </a:r>
                <a:endParaRPr lang="fr-FR" sz="1100" dirty="0">
                  <a:solidFill>
                    <a:srgbClr val="005286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16" name="ZoneTexte 115"/>
              <p:cNvSpPr txBox="1"/>
              <p:nvPr/>
            </p:nvSpPr>
            <p:spPr>
              <a:xfrm>
                <a:off x="7587537" y="5995638"/>
                <a:ext cx="1168910" cy="49244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VELMOD-4b</a:t>
                </a:r>
              </a:p>
              <a:p>
                <a:pPr algn="ctr"/>
                <a:r>
                  <a:rPr lang="fr-FR" sz="1400" dirty="0" smtClean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FINAL</a:t>
                </a:r>
                <a:endParaRPr lang="fr-FR" sz="1200" dirty="0" smtClean="0">
                  <a:solidFill>
                    <a:schemeClr val="bg1"/>
                  </a:solidFill>
                  <a:latin typeface="Calibri Light" panose="020F0302020204030204" pitchFamily="34" charset="0"/>
                </a:endParaRPr>
              </a:p>
            </p:txBody>
          </p:sp>
          <p:cxnSp>
            <p:nvCxnSpPr>
              <p:cNvPr id="117" name="Connecteur droit 116"/>
              <p:cNvCxnSpPr/>
              <p:nvPr/>
            </p:nvCxnSpPr>
            <p:spPr>
              <a:xfrm rot="5400000">
                <a:off x="7931246" y="4947520"/>
                <a:ext cx="648000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avec flèche 117"/>
              <p:cNvCxnSpPr/>
              <p:nvPr/>
            </p:nvCxnSpPr>
            <p:spPr>
              <a:xfrm rot="5400000" flipV="1">
                <a:off x="5524913" y="5553805"/>
                <a:ext cx="0" cy="57600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avec flèche 118"/>
              <p:cNvCxnSpPr/>
              <p:nvPr/>
            </p:nvCxnSpPr>
            <p:spPr>
              <a:xfrm rot="5400000" flipV="1">
                <a:off x="6895810" y="3908220"/>
                <a:ext cx="0" cy="273600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avec flèche 133"/>
              <p:cNvCxnSpPr/>
              <p:nvPr/>
            </p:nvCxnSpPr>
            <p:spPr>
              <a:xfrm rot="10800000">
                <a:off x="6853208" y="5276827"/>
                <a:ext cx="396000" cy="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ZoneTexte 134"/>
              <p:cNvSpPr txBox="1"/>
              <p:nvPr/>
            </p:nvSpPr>
            <p:spPr>
              <a:xfrm>
                <a:off x="7635033" y="4790301"/>
                <a:ext cx="1268296" cy="24622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00" dirty="0" smtClean="0">
                    <a:solidFill>
                      <a:schemeClr val="bg2">
                        <a:lumMod val="65000"/>
                      </a:schemeClr>
                    </a:solidFill>
                  </a:rPr>
                  <a:t>AUXILIARY VARIABLE</a:t>
                </a:r>
                <a:endParaRPr lang="fr-FR" sz="1000" dirty="0">
                  <a:solidFill>
                    <a:schemeClr val="bg2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6" name="ZoneTexte 135"/>
              <p:cNvSpPr txBox="1"/>
              <p:nvPr/>
            </p:nvSpPr>
            <p:spPr>
              <a:xfrm>
                <a:off x="3606252" y="5651346"/>
                <a:ext cx="16907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 smtClean="0">
                    <a:solidFill>
                      <a:srgbClr val="005286"/>
                    </a:solidFill>
                    <a:latin typeface="Arial Black" panose="020B0A04020102020204" pitchFamily="34" charset="0"/>
                  </a:rPr>
                  <a:t>VINT AT WELL LOCATIONS </a:t>
                </a:r>
                <a:endParaRPr lang="fr-FR" sz="1100" dirty="0">
                  <a:solidFill>
                    <a:srgbClr val="005286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137" name="Connecteur droit 136"/>
              <p:cNvCxnSpPr/>
              <p:nvPr/>
            </p:nvCxnSpPr>
            <p:spPr>
              <a:xfrm flipH="1">
                <a:off x="1861493" y="5844681"/>
                <a:ext cx="1800000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avec flèche 137"/>
              <p:cNvCxnSpPr/>
              <p:nvPr/>
            </p:nvCxnSpPr>
            <p:spPr>
              <a:xfrm>
                <a:off x="6707109" y="5823382"/>
                <a:ext cx="576000" cy="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/>
              <p:cNvCxnSpPr/>
              <p:nvPr/>
            </p:nvCxnSpPr>
            <p:spPr>
              <a:xfrm rot="5400000">
                <a:off x="1139052" y="5841514"/>
                <a:ext cx="1404000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avec flèche 139"/>
              <p:cNvCxnSpPr/>
              <p:nvPr/>
            </p:nvCxnSpPr>
            <p:spPr>
              <a:xfrm rot="5400000">
                <a:off x="1642723" y="5396564"/>
                <a:ext cx="396000" cy="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avec flèche 140"/>
              <p:cNvCxnSpPr/>
              <p:nvPr/>
            </p:nvCxnSpPr>
            <p:spPr>
              <a:xfrm rot="16200000">
                <a:off x="1642723" y="6281108"/>
                <a:ext cx="396000" cy="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/>
              <p:cNvCxnSpPr/>
              <p:nvPr/>
            </p:nvCxnSpPr>
            <p:spPr>
              <a:xfrm rot="5400000">
                <a:off x="5227136" y="5560060"/>
                <a:ext cx="576000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ZoneTexte 167"/>
            <p:cNvSpPr txBox="1"/>
            <p:nvPr/>
          </p:nvSpPr>
          <p:spPr>
            <a:xfrm>
              <a:off x="678014" y="6272352"/>
              <a:ext cx="21119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rgbClr val="FF7B36"/>
                  </a:solidFill>
                  <a:latin typeface="Arial Black" panose="020B0A04020102020204" pitchFamily="34" charset="0"/>
                </a:rPr>
                <a:t>WELL TOPS</a:t>
              </a:r>
            </a:p>
          </p:txBody>
        </p:sp>
        <p:sp>
          <p:nvSpPr>
            <p:cNvPr id="169" name="ZoneTexte 168"/>
            <p:cNvSpPr txBox="1"/>
            <p:nvPr/>
          </p:nvSpPr>
          <p:spPr>
            <a:xfrm>
              <a:off x="8126866" y="3759308"/>
              <a:ext cx="17411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rgbClr val="005286"/>
                  </a:solidFill>
                  <a:latin typeface="Arial Black" panose="020B0A04020102020204" pitchFamily="34" charset="0"/>
                </a:rPr>
                <a:t>V0, VINT FOR EACH FORMATION</a:t>
              </a:r>
              <a:endParaRPr lang="fr-FR" sz="1100" dirty="0">
                <a:solidFill>
                  <a:srgbClr val="00528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70" name="ZoneTexte 169"/>
            <p:cNvSpPr txBox="1"/>
            <p:nvPr/>
          </p:nvSpPr>
          <p:spPr>
            <a:xfrm>
              <a:off x="8414307" y="4232073"/>
              <a:ext cx="1168910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VELMOD-4b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36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32604" y="78444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Timeline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4201" y="1487863"/>
            <a:ext cx="221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05286"/>
                </a:solidFill>
                <a:latin typeface="Arial Black" panose="020B0A04020102020204" pitchFamily="34" charset="0"/>
              </a:rPr>
              <a:t>February</a:t>
            </a:r>
            <a:r>
              <a:rPr lang="fr-FR" sz="2000" dirty="0">
                <a:solidFill>
                  <a:srgbClr val="005286"/>
                </a:solidFill>
                <a:latin typeface="Arial Black" panose="020B0A04020102020204" pitchFamily="34" charset="0"/>
              </a:rPr>
              <a:t> 2017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198298" y="1440298"/>
            <a:ext cx="517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Agreement 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between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Estimages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and 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TNO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04201" y="2279887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5286"/>
                </a:solidFill>
                <a:latin typeface="Arial Black" panose="020B0A04020102020204" pitchFamily="34" charset="0"/>
              </a:rPr>
              <a:t>March 2017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198298" y="3051240"/>
            <a:ext cx="472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End of data 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integration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in the 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project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04201" y="3098805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05286"/>
                </a:solidFill>
                <a:latin typeface="Arial Black" panose="020B0A04020102020204" pitchFamily="34" charset="0"/>
              </a:rPr>
              <a:t>October</a:t>
            </a:r>
            <a:r>
              <a:rPr lang="fr-FR" sz="2000" dirty="0">
                <a:solidFill>
                  <a:srgbClr val="005286"/>
                </a:solidFill>
                <a:latin typeface="Arial Black" panose="020B0A04020102020204" pitchFamily="34" charset="0"/>
              </a:rPr>
              <a:t> 2017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04201" y="3897050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5286"/>
                </a:solidFill>
                <a:latin typeface="Arial Black" panose="020B0A04020102020204" pitchFamily="34" charset="0"/>
              </a:rPr>
              <a:t>May 2018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04201" y="4704465"/>
            <a:ext cx="2366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05286"/>
                </a:solidFill>
                <a:latin typeface="Arial Black" panose="020B0A04020102020204" pitchFamily="34" charset="0"/>
              </a:rPr>
              <a:t>November</a:t>
            </a:r>
            <a:r>
              <a:rPr lang="fr-FR" sz="2000" dirty="0">
                <a:solidFill>
                  <a:srgbClr val="005286"/>
                </a:solidFill>
                <a:latin typeface="Arial Black" panose="020B0A04020102020204" pitchFamily="34" charset="0"/>
              </a:rPr>
              <a:t> 2018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198298" y="4653216"/>
            <a:ext cx="588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ED7D31"/>
                </a:solidFill>
                <a:latin typeface="Calibri Light" panose="020F0302020204030204" pitchFamily="34" charset="0"/>
              </a:rPr>
              <a:t>Completion</a:t>
            </a:r>
            <a:r>
              <a:rPr lang="fr-FR" sz="2400" b="1" dirty="0">
                <a:solidFill>
                  <a:srgbClr val="ED7D31"/>
                </a:solidFill>
                <a:latin typeface="Calibri Light" panose="020F0302020204030204" pitchFamily="34" charset="0"/>
              </a:rPr>
              <a:t> of VELMOD-4b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2900547" y="1277825"/>
            <a:ext cx="0" cy="4788000"/>
          </a:xfrm>
          <a:prstGeom prst="line">
            <a:avLst/>
          </a:prstGeom>
          <a:ln w="3175">
            <a:solidFill>
              <a:srgbClr val="FF7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2780579" y="1550213"/>
            <a:ext cx="252000" cy="252000"/>
            <a:chOff x="1237594" y="1327929"/>
            <a:chExt cx="252000" cy="252000"/>
          </a:xfrm>
        </p:grpSpPr>
        <p:sp>
          <p:nvSpPr>
            <p:cNvPr id="24" name="Ellipse 23"/>
            <p:cNvSpPr/>
            <p:nvPr/>
          </p:nvSpPr>
          <p:spPr>
            <a:xfrm>
              <a:off x="1237594" y="1327929"/>
              <a:ext cx="252000" cy="25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305014" y="1396245"/>
              <a:ext cx="108000" cy="108000"/>
            </a:xfrm>
            <a:prstGeom prst="ellipse">
              <a:avLst/>
            </a:prstGeom>
            <a:solidFill>
              <a:srgbClr val="00528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2780579" y="2342237"/>
            <a:ext cx="252000" cy="252000"/>
            <a:chOff x="1237594" y="1327929"/>
            <a:chExt cx="252000" cy="252000"/>
          </a:xfrm>
        </p:grpSpPr>
        <p:sp>
          <p:nvSpPr>
            <p:cNvPr id="27" name="Ellipse 26"/>
            <p:cNvSpPr/>
            <p:nvPr/>
          </p:nvSpPr>
          <p:spPr>
            <a:xfrm>
              <a:off x="1237594" y="1327929"/>
              <a:ext cx="252000" cy="25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305014" y="1396245"/>
              <a:ext cx="108000" cy="108000"/>
            </a:xfrm>
            <a:prstGeom prst="ellipse">
              <a:avLst/>
            </a:prstGeom>
            <a:solidFill>
              <a:srgbClr val="00528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2780415" y="3161155"/>
            <a:ext cx="252000" cy="252000"/>
            <a:chOff x="1237594" y="1327929"/>
            <a:chExt cx="252000" cy="252000"/>
          </a:xfrm>
        </p:grpSpPr>
        <p:sp>
          <p:nvSpPr>
            <p:cNvPr id="30" name="Ellipse 29"/>
            <p:cNvSpPr/>
            <p:nvPr/>
          </p:nvSpPr>
          <p:spPr>
            <a:xfrm>
              <a:off x="1237594" y="1327929"/>
              <a:ext cx="252000" cy="25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1305014" y="1396245"/>
              <a:ext cx="108000" cy="108000"/>
            </a:xfrm>
            <a:prstGeom prst="ellipse">
              <a:avLst/>
            </a:prstGeom>
            <a:solidFill>
              <a:srgbClr val="00528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2780415" y="3962689"/>
            <a:ext cx="252000" cy="252000"/>
            <a:chOff x="1237594" y="1327929"/>
            <a:chExt cx="252000" cy="252000"/>
          </a:xfrm>
        </p:grpSpPr>
        <p:sp>
          <p:nvSpPr>
            <p:cNvPr id="33" name="Ellipse 32"/>
            <p:cNvSpPr/>
            <p:nvPr/>
          </p:nvSpPr>
          <p:spPr>
            <a:xfrm>
              <a:off x="1237594" y="1327929"/>
              <a:ext cx="252000" cy="25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1305014" y="1396245"/>
              <a:ext cx="108000" cy="108000"/>
            </a:xfrm>
            <a:prstGeom prst="ellipse">
              <a:avLst/>
            </a:prstGeom>
            <a:solidFill>
              <a:srgbClr val="00528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2779806" y="4763131"/>
            <a:ext cx="252000" cy="252000"/>
            <a:chOff x="1237594" y="1327929"/>
            <a:chExt cx="252000" cy="252000"/>
          </a:xfrm>
        </p:grpSpPr>
        <p:sp>
          <p:nvSpPr>
            <p:cNvPr id="36" name="Ellipse 35"/>
            <p:cNvSpPr/>
            <p:nvPr/>
          </p:nvSpPr>
          <p:spPr>
            <a:xfrm>
              <a:off x="1237594" y="1327929"/>
              <a:ext cx="252000" cy="25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1305014" y="1396245"/>
              <a:ext cx="108000" cy="108000"/>
            </a:xfrm>
            <a:prstGeom prst="ellipse">
              <a:avLst/>
            </a:prstGeom>
            <a:solidFill>
              <a:srgbClr val="00528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3198298" y="2232322"/>
            <a:ext cx="1676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Pilot Project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198298" y="3861190"/>
            <a:ext cx="350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Completion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of VELMOD-4a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04200" y="5475432"/>
            <a:ext cx="221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005286"/>
                </a:solidFill>
                <a:latin typeface="Arial Black" panose="020B0A04020102020204" pitchFamily="34" charset="0"/>
              </a:rPr>
              <a:t>February</a:t>
            </a:r>
            <a:r>
              <a:rPr lang="fr-FR" sz="2000" dirty="0" smtClean="0">
                <a:solidFill>
                  <a:srgbClr val="005286"/>
                </a:solidFill>
                <a:latin typeface="Arial Black" panose="020B0A04020102020204" pitchFamily="34" charset="0"/>
              </a:rPr>
              <a:t> 2019</a:t>
            </a:r>
            <a:endParaRPr lang="fr-FR" sz="2000" dirty="0">
              <a:solidFill>
                <a:srgbClr val="005286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198297" y="5424183"/>
            <a:ext cx="588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alibri Light" panose="020F0302020204030204" pitchFamily="34" charset="0"/>
              </a:rPr>
              <a:t>Evaluation by TNO (</a:t>
            </a:r>
            <a:r>
              <a:rPr lang="fr-FR" sz="2400" dirty="0" err="1" smtClean="0">
                <a:latin typeface="Calibri Light" panose="020F0302020204030204" pitchFamily="34" charset="0"/>
              </a:rPr>
              <a:t>blind</a:t>
            </a:r>
            <a:r>
              <a:rPr lang="fr-FR" sz="2400" dirty="0" smtClean="0">
                <a:latin typeface="Calibri Light" panose="020F0302020204030204" pitchFamily="34" charset="0"/>
              </a:rPr>
              <a:t> </a:t>
            </a:r>
            <a:r>
              <a:rPr lang="fr-FR" sz="2400" dirty="0" err="1" smtClean="0">
                <a:latin typeface="Calibri Light" panose="020F0302020204030204" pitchFamily="34" charset="0"/>
              </a:rPr>
              <a:t>wells</a:t>
            </a:r>
            <a:r>
              <a:rPr lang="fr-FR" sz="2400" dirty="0" smtClean="0">
                <a:latin typeface="Calibri Light" panose="020F0302020204030204" pitchFamily="34" charset="0"/>
              </a:rPr>
              <a:t>)</a:t>
            </a:r>
            <a:endParaRPr lang="fr-FR" sz="2400" dirty="0">
              <a:latin typeface="Calibri Light" panose="020F0302020204030204" pitchFamily="34" charset="0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2779805" y="5534098"/>
            <a:ext cx="252000" cy="252000"/>
            <a:chOff x="1237594" y="1327929"/>
            <a:chExt cx="252000" cy="252000"/>
          </a:xfrm>
        </p:grpSpPr>
        <p:sp>
          <p:nvSpPr>
            <p:cNvPr id="43" name="Ellipse 42"/>
            <p:cNvSpPr/>
            <p:nvPr/>
          </p:nvSpPr>
          <p:spPr>
            <a:xfrm>
              <a:off x="1237594" y="1327929"/>
              <a:ext cx="252000" cy="25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1305014" y="1396245"/>
              <a:ext cx="108000" cy="108000"/>
            </a:xfrm>
            <a:prstGeom prst="ellipse">
              <a:avLst/>
            </a:prstGeom>
            <a:solidFill>
              <a:srgbClr val="00528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15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  <p:bldP spid="38" grpId="0"/>
      <p:bldP spid="39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6" y="1186903"/>
            <a:ext cx="5343525" cy="522351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095" y="226291"/>
            <a:ext cx="3454432" cy="59040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6048" y="3719890"/>
            <a:ext cx="911352" cy="24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32604" y="78444"/>
            <a:ext cx="3713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Vint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rescaling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8925" y="617256"/>
            <a:ext cx="3543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+mj-lt"/>
              </a:rPr>
              <a:t>ILLUSTRATION ON THE CHALK </a:t>
            </a:r>
            <a:endParaRPr lang="fr-FR" sz="2200" dirty="0"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20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23108" y="6353771"/>
            <a:ext cx="157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Cross-</a:t>
            </a:r>
            <a:r>
              <a:rPr lang="fr-FR" sz="1400" dirty="0" err="1" smtClean="0"/>
              <a:t>variogram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844017" y="6349375"/>
            <a:ext cx="157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V</a:t>
            </a:r>
            <a:r>
              <a:rPr lang="fr-FR" sz="1400" dirty="0" err="1" smtClean="0"/>
              <a:t>ariogram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100325" y="3648291"/>
            <a:ext cx="1018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V</a:t>
            </a:r>
            <a:r>
              <a:rPr lang="fr-FR" sz="1400" dirty="0" err="1" smtClean="0"/>
              <a:t>ariogram</a:t>
            </a:r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>
            <a:off x="1092705" y="1005827"/>
            <a:ext cx="911352" cy="24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 flipH="1">
            <a:off x="2773680" y="2005389"/>
            <a:ext cx="347903" cy="1074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 flipH="1">
            <a:off x="5461048" y="4636554"/>
            <a:ext cx="276811" cy="1213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 flipH="1">
            <a:off x="2747976" y="4430814"/>
            <a:ext cx="246684" cy="1529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 flipH="1">
            <a:off x="58212" y="4379199"/>
            <a:ext cx="246684" cy="1529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 flipH="1">
            <a:off x="67153" y="1680529"/>
            <a:ext cx="246684" cy="1529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858492" y="3710164"/>
            <a:ext cx="911352" cy="24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341940" y="3648291"/>
            <a:ext cx="5100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l</a:t>
            </a:r>
            <a:r>
              <a:rPr lang="fr-FR" sz="900" dirty="0" err="1" smtClean="0"/>
              <a:t>ag</a:t>
            </a:r>
            <a:r>
              <a:rPr lang="fr-FR" sz="900" dirty="0" smtClean="0"/>
              <a:t> (m)</a:t>
            </a:r>
            <a:endParaRPr lang="fr-FR" sz="9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349560" y="6339911"/>
            <a:ext cx="5100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l</a:t>
            </a:r>
            <a:r>
              <a:rPr lang="fr-FR" sz="900" dirty="0" err="1" smtClean="0"/>
              <a:t>ag</a:t>
            </a:r>
            <a:r>
              <a:rPr lang="fr-FR" sz="900" dirty="0" smtClean="0"/>
              <a:t> (m)</a:t>
            </a:r>
            <a:endParaRPr lang="fr-FR" sz="900" dirty="0"/>
          </a:p>
        </p:txBody>
      </p:sp>
      <p:sp>
        <p:nvSpPr>
          <p:cNvPr id="25" name="ZoneTexte 24"/>
          <p:cNvSpPr txBox="1"/>
          <p:nvPr/>
        </p:nvSpPr>
        <p:spPr>
          <a:xfrm>
            <a:off x="5042355" y="6334820"/>
            <a:ext cx="5100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l</a:t>
            </a:r>
            <a:r>
              <a:rPr lang="fr-FR" sz="900" dirty="0" err="1" smtClean="0"/>
              <a:t>ag</a:t>
            </a:r>
            <a:r>
              <a:rPr lang="fr-FR" sz="900" dirty="0" smtClean="0"/>
              <a:t> (m)</a:t>
            </a:r>
            <a:endParaRPr lang="fr-FR" sz="900" dirty="0"/>
          </a:p>
        </p:txBody>
      </p:sp>
      <p:sp>
        <p:nvSpPr>
          <p:cNvPr id="26" name="ZoneTexte 25"/>
          <p:cNvSpPr txBox="1"/>
          <p:nvPr/>
        </p:nvSpPr>
        <p:spPr>
          <a:xfrm rot="-5400000">
            <a:off x="-254270" y="1674253"/>
            <a:ext cx="10038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v</a:t>
            </a:r>
            <a:r>
              <a:rPr lang="fr-FR" sz="900" dirty="0" err="1" smtClean="0"/>
              <a:t>ariability</a:t>
            </a:r>
            <a:r>
              <a:rPr lang="fr-FR" sz="900" dirty="0" smtClean="0"/>
              <a:t> (m²/s²)</a:t>
            </a:r>
            <a:endParaRPr lang="fr-FR" sz="900" dirty="0"/>
          </a:p>
        </p:txBody>
      </p:sp>
      <p:sp>
        <p:nvSpPr>
          <p:cNvPr id="27" name="ZoneTexte 26"/>
          <p:cNvSpPr txBox="1"/>
          <p:nvPr/>
        </p:nvSpPr>
        <p:spPr>
          <a:xfrm rot="-5400000">
            <a:off x="-254269" y="4376849"/>
            <a:ext cx="10038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v</a:t>
            </a:r>
            <a:r>
              <a:rPr lang="fr-FR" sz="900" dirty="0" err="1" smtClean="0"/>
              <a:t>ariability</a:t>
            </a:r>
            <a:r>
              <a:rPr lang="fr-FR" sz="900" dirty="0" smtClean="0"/>
              <a:t> (m²/s²)</a:t>
            </a:r>
            <a:endParaRPr lang="fr-FR" sz="900" dirty="0"/>
          </a:p>
        </p:txBody>
      </p:sp>
      <p:sp>
        <p:nvSpPr>
          <p:cNvPr id="28" name="ZoneTexte 27"/>
          <p:cNvSpPr txBox="1"/>
          <p:nvPr/>
        </p:nvSpPr>
        <p:spPr>
          <a:xfrm rot="-5400000">
            <a:off x="2427585" y="4397521"/>
            <a:ext cx="10038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v</a:t>
            </a:r>
            <a:r>
              <a:rPr lang="fr-FR" sz="900" dirty="0" err="1" smtClean="0"/>
              <a:t>ariability</a:t>
            </a:r>
            <a:r>
              <a:rPr lang="fr-FR" sz="900" dirty="0" smtClean="0"/>
              <a:t> (m²/s²)</a:t>
            </a:r>
            <a:endParaRPr lang="fr-FR" sz="9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53414" y="5315256"/>
            <a:ext cx="1339021" cy="276999"/>
          </a:xfrm>
          <a:prstGeom prst="rect">
            <a:avLst/>
          </a:prstGeom>
          <a:solidFill>
            <a:srgbClr val="025186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Vint_VELMOD-4b 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02611" y="2579573"/>
            <a:ext cx="1410643" cy="276999"/>
          </a:xfrm>
          <a:prstGeom prst="rect">
            <a:avLst/>
          </a:prstGeom>
          <a:solidFill>
            <a:srgbClr val="025186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Vint </a:t>
            </a:r>
            <a:r>
              <a:rPr lang="fr-FR" sz="1200" b="1" dirty="0" err="1" smtClean="0">
                <a:solidFill>
                  <a:schemeClr val="bg1"/>
                </a:solidFill>
              </a:rPr>
              <a:t>from</a:t>
            </a:r>
            <a:r>
              <a:rPr lang="fr-FR" sz="1200" b="1" dirty="0" smtClean="0">
                <a:solidFill>
                  <a:schemeClr val="bg1"/>
                </a:solidFill>
              </a:rPr>
              <a:t> </a:t>
            </a:r>
            <a:r>
              <a:rPr lang="fr-FR" sz="1200" b="1" dirty="0" err="1" smtClean="0">
                <a:solidFill>
                  <a:schemeClr val="bg1"/>
                </a:solidFill>
              </a:rPr>
              <a:t>well</a:t>
            </a:r>
            <a:r>
              <a:rPr lang="fr-FR" sz="1200" b="1" dirty="0" smtClean="0">
                <a:solidFill>
                  <a:schemeClr val="bg1"/>
                </a:solidFill>
              </a:rPr>
              <a:t> tops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39402" y="5196609"/>
            <a:ext cx="1356958" cy="461665"/>
          </a:xfrm>
          <a:prstGeom prst="rect">
            <a:avLst/>
          </a:prstGeom>
          <a:solidFill>
            <a:srgbClr val="025186"/>
          </a:solidFill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chemeClr val="bg1"/>
                </a:solidFill>
              </a:rPr>
              <a:t>Vint_well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</a:rPr>
              <a:t>vs Vint_VELMOD-4b</a:t>
            </a:r>
            <a:endParaRPr lang="fr-FR" sz="12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4072" y="644217"/>
            <a:ext cx="442181" cy="288942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0719886" y="3495319"/>
            <a:ext cx="405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m/s</a:t>
            </a:r>
            <a:endParaRPr lang="fr-FR" sz="1100" dirty="0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7554530" y="6338316"/>
            <a:ext cx="2488480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dirty="0" err="1" smtClean="0">
                <a:solidFill>
                  <a:srgbClr val="005286"/>
                </a:solidFill>
              </a:rPr>
              <a:t>Chalk</a:t>
            </a:r>
            <a:r>
              <a:rPr lang="fr-FR" sz="1400" b="1" dirty="0" smtClean="0">
                <a:solidFill>
                  <a:srgbClr val="005286"/>
                </a:solidFill>
              </a:rPr>
              <a:t> </a:t>
            </a:r>
            <a:r>
              <a:rPr lang="fr-FR" sz="1400" b="1" dirty="0" err="1" smtClean="0">
                <a:solidFill>
                  <a:srgbClr val="005286"/>
                </a:solidFill>
              </a:rPr>
              <a:t>fm</a:t>
            </a:r>
            <a:r>
              <a:rPr lang="fr-FR" sz="1400" b="1" dirty="0" smtClean="0">
                <a:solidFill>
                  <a:srgbClr val="005286"/>
                </a:solidFill>
              </a:rPr>
              <a:t> – </a:t>
            </a:r>
            <a:r>
              <a:rPr lang="fr-FR" sz="1400" b="1" dirty="0" err="1">
                <a:solidFill>
                  <a:srgbClr val="005286"/>
                </a:solidFill>
              </a:rPr>
              <a:t>I</a:t>
            </a:r>
            <a:r>
              <a:rPr lang="fr-FR" sz="1400" b="1" dirty="0" err="1" smtClean="0">
                <a:solidFill>
                  <a:srgbClr val="005286"/>
                </a:solidFill>
              </a:rPr>
              <a:t>nterval</a:t>
            </a:r>
            <a:r>
              <a:rPr lang="fr-FR" sz="1400" b="1" dirty="0" smtClean="0">
                <a:solidFill>
                  <a:srgbClr val="005286"/>
                </a:solidFill>
              </a:rPr>
              <a:t> </a:t>
            </a:r>
            <a:r>
              <a:rPr lang="fr-FR" sz="1400" b="1" dirty="0" err="1" smtClean="0">
                <a:solidFill>
                  <a:srgbClr val="005286"/>
                </a:solidFill>
              </a:rPr>
              <a:t>velocity</a:t>
            </a:r>
            <a:endParaRPr lang="fr-FR" sz="1400" b="1" dirty="0" smtClean="0">
              <a:solidFill>
                <a:srgbClr val="005286"/>
              </a:solidFill>
            </a:endParaRPr>
          </a:p>
        </p:txBody>
      </p:sp>
      <p:sp>
        <p:nvSpPr>
          <p:cNvPr id="33" name="Flèche droite 32"/>
          <p:cNvSpPr/>
          <p:nvPr/>
        </p:nvSpPr>
        <p:spPr>
          <a:xfrm>
            <a:off x="4843582" y="2296298"/>
            <a:ext cx="558800" cy="448734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3862806" y="2806356"/>
            <a:ext cx="2292839" cy="525401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D4D4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 smtClean="0">
                <a:latin typeface="Calibri Light" panose="020F0302020204030204" pitchFamily="34" charset="0"/>
              </a:rPr>
              <a:t>FACTORIAL CO-KRIGING </a:t>
            </a:r>
          </a:p>
          <a:p>
            <a:pPr algn="ctr">
              <a:buClr>
                <a:srgbClr val="4D4D4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 smtClean="0">
                <a:latin typeface="Calibri Light" panose="020F0302020204030204" pitchFamily="34" charset="0"/>
              </a:rPr>
              <a:t>of the large scale structure</a:t>
            </a:r>
            <a:endParaRPr lang="en-US" sz="1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708012" y="2898762"/>
            <a:ext cx="9211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VELMOD-4 </a:t>
            </a:r>
            <a:r>
              <a:rPr lang="fr-FR" sz="60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evaluation</a:t>
            </a:r>
            <a:endParaRPr lang="fr-FR" sz="60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3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94748" y="1005731"/>
            <a:ext cx="829327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Blind </a:t>
            </a:r>
            <a:r>
              <a:rPr lang="fr-FR" sz="2400" dirty="0" err="1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wells</a:t>
            </a:r>
            <a:r>
              <a:rPr lang="fr-FR" sz="2400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fr-FR" sz="2400" dirty="0" err="1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testing</a:t>
            </a:r>
            <a:endParaRPr lang="fr-FR" sz="2400" dirty="0">
              <a:solidFill>
                <a:srgbClr val="005286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749" y="1551506"/>
            <a:ext cx="7453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TNO has performed a comparison of the residual thickness errors with a dataset of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3 017 blind wells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for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both VELMOD-3 and VELMOD-4b.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57352"/>
              </p:ext>
            </p:extLst>
          </p:nvPr>
        </p:nvGraphicFramePr>
        <p:xfrm>
          <a:off x="312857" y="2940653"/>
          <a:ext cx="7470694" cy="2595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48326"/>
                <a:gridCol w="1729871"/>
                <a:gridCol w="1735711"/>
                <a:gridCol w="235678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300" b="0" i="0" dirty="0" smtClean="0">
                          <a:solidFill>
                            <a:srgbClr val="02518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Formation</a:t>
                      </a:r>
                      <a:endParaRPr lang="fr-FR" sz="1300" b="0" i="0" dirty="0">
                        <a:solidFill>
                          <a:srgbClr val="025186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2518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VELMOD-3</a:t>
                      </a:r>
                      <a:endParaRPr lang="fr-FR" sz="1600" dirty="0">
                        <a:solidFill>
                          <a:srgbClr val="025186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b="1" kern="1200" dirty="0" smtClean="0">
                          <a:solidFill>
                            <a:srgbClr val="025186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VELMOD-4b</a:t>
                      </a:r>
                      <a:endParaRPr lang="fr-FR" sz="1600" b="1" kern="1200" dirty="0">
                        <a:solidFill>
                          <a:srgbClr val="025186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b="1" kern="1200" dirty="0" err="1" smtClean="0">
                          <a:solidFill>
                            <a:srgbClr val="025186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Prediction</a:t>
                      </a:r>
                      <a:r>
                        <a:rPr lang="fr-FR" sz="1600" b="1" kern="1200" dirty="0" smtClean="0">
                          <a:solidFill>
                            <a:srgbClr val="025186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600" b="1" kern="1200" dirty="0" err="1" smtClean="0">
                          <a:solidFill>
                            <a:srgbClr val="025186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improvement</a:t>
                      </a:r>
                      <a:endParaRPr lang="fr-FR" sz="1600" b="1" kern="1200" dirty="0">
                        <a:solidFill>
                          <a:srgbClr val="025186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NU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27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+7%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NLM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36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+30%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CK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42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31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+26%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KN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32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27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+16%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SAT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28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+18%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RNB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38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36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+5%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22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32604" y="78444"/>
            <a:ext cx="723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Comparison</a:t>
            </a:r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with</a:t>
            </a:r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 VELMOD-3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t="4011" r="6190" b="3681"/>
          <a:stretch/>
        </p:blipFill>
        <p:spPr>
          <a:xfrm>
            <a:off x="8799185" y="1117334"/>
            <a:ext cx="2522220" cy="44576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444952" y="5810712"/>
            <a:ext cx="1116308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dirty="0" smtClean="0">
                <a:solidFill>
                  <a:srgbClr val="005286"/>
                </a:solidFill>
              </a:rPr>
              <a:t>Blind </a:t>
            </a:r>
            <a:r>
              <a:rPr lang="fr-FR" sz="1400" b="1" dirty="0" err="1" smtClean="0">
                <a:solidFill>
                  <a:srgbClr val="005286"/>
                </a:solidFill>
              </a:rPr>
              <a:t>wells</a:t>
            </a:r>
            <a:endParaRPr lang="fr-FR" sz="1400" b="1" dirty="0" smtClean="0">
              <a:solidFill>
                <a:srgbClr val="00528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4425" y="2576355"/>
            <a:ext cx="35993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fr-FR" sz="1600" dirty="0" smtClean="0">
                <a:solidFill>
                  <a:srgbClr val="ED7D31"/>
                </a:solidFill>
                <a:latin typeface="Calibri Light" panose="020F0302020204030204" pitchFamily="34" charset="0"/>
              </a:rPr>
              <a:t>Standard </a:t>
            </a:r>
            <a:r>
              <a:rPr lang="fr-FR" sz="1600" dirty="0" err="1" smtClean="0">
                <a:solidFill>
                  <a:srgbClr val="ED7D31"/>
                </a:solidFill>
                <a:latin typeface="Calibri Light" panose="020F0302020204030204" pitchFamily="34" charset="0"/>
              </a:rPr>
              <a:t>deviation</a:t>
            </a:r>
            <a:r>
              <a:rPr lang="fr-FR" sz="1600" dirty="0" smtClean="0">
                <a:solidFill>
                  <a:srgbClr val="ED7D31"/>
                </a:solidFill>
                <a:latin typeface="Calibri Light" panose="020F0302020204030204" pitchFamily="34" charset="0"/>
              </a:rPr>
              <a:t> of the </a:t>
            </a:r>
            <a:r>
              <a:rPr lang="fr-FR" sz="1600" dirty="0" err="1" smtClean="0">
                <a:solidFill>
                  <a:srgbClr val="ED7D31"/>
                </a:solidFill>
                <a:latin typeface="Calibri Light" panose="020F0302020204030204" pitchFamily="34" charset="0"/>
              </a:rPr>
              <a:t>depth</a:t>
            </a:r>
            <a:r>
              <a:rPr lang="fr-FR" sz="1600" dirty="0" smtClean="0">
                <a:solidFill>
                  <a:srgbClr val="ED7D31"/>
                </a:solidFill>
                <a:latin typeface="Calibri Light" panose="020F0302020204030204" pitchFamily="34" charset="0"/>
              </a:rPr>
              <a:t> </a:t>
            </a:r>
            <a:r>
              <a:rPr lang="fr-FR" sz="1600" dirty="0" err="1" smtClean="0">
                <a:solidFill>
                  <a:srgbClr val="ED7D31"/>
                </a:solidFill>
                <a:latin typeface="Calibri Light" panose="020F0302020204030204" pitchFamily="34" charset="0"/>
              </a:rPr>
              <a:t>error</a:t>
            </a:r>
            <a:r>
              <a:rPr lang="fr-FR" sz="1600" dirty="0" smtClean="0">
                <a:solidFill>
                  <a:srgbClr val="ED7D31"/>
                </a:solidFill>
                <a:latin typeface="Calibri Light" panose="020F0302020204030204" pitchFamily="34" charset="0"/>
              </a:rPr>
              <a:t> (m)</a:t>
            </a:r>
            <a:endParaRPr lang="fr-FR" sz="1600" dirty="0">
              <a:solidFill>
                <a:srgbClr val="ED7D3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319892" y="2898762"/>
            <a:ext cx="5654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Deliverables</a:t>
            </a:r>
            <a:r>
              <a:rPr lang="fr-FR" sz="60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 </a:t>
            </a:r>
            <a:endParaRPr lang="fr-FR" sz="60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3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260595" y="6391862"/>
            <a:ext cx="2743200" cy="365125"/>
          </a:xfrm>
        </p:spPr>
        <p:txBody>
          <a:bodyPr/>
          <a:lstStyle/>
          <a:p>
            <a:fld id="{23AB6E20-4887-490E-9D5D-3CDC71CD26BD}" type="slidenum">
              <a:rPr lang="fr-FR" smtClean="0"/>
              <a:t>24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32604" y="78444"/>
            <a:ext cx="3314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Deliverables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7685" y="1113371"/>
            <a:ext cx="829327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dirty="0" err="1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Seismic</a:t>
            </a:r>
            <a:r>
              <a:rPr lang="fr-FR" sz="2000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fr-FR" sz="2000" dirty="0" err="1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velocities</a:t>
            </a:r>
            <a:endParaRPr lang="fr-FR" sz="2000" dirty="0">
              <a:solidFill>
                <a:srgbClr val="005286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7685" y="2962514"/>
            <a:ext cx="4250359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dirty="0" err="1">
                <a:solidFill>
                  <a:srgbClr val="025186"/>
                </a:solidFill>
                <a:latin typeface="Arial Black" panose="020B0A04020102020204" pitchFamily="34" charset="0"/>
                <a:ea typeface="+mn-ea"/>
                <a:cs typeface="+mn-cs"/>
              </a:rPr>
              <a:t>Regional</a:t>
            </a:r>
            <a:r>
              <a:rPr lang="fr-FR" sz="2000" dirty="0">
                <a:solidFill>
                  <a:srgbClr val="025186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fr-FR" sz="2000" dirty="0" err="1">
                <a:solidFill>
                  <a:srgbClr val="025186"/>
                </a:solidFill>
                <a:latin typeface="Arial Black" panose="020B0A04020102020204" pitchFamily="34" charset="0"/>
                <a:ea typeface="+mn-ea"/>
                <a:cs typeface="+mn-cs"/>
              </a:rPr>
              <a:t>velocity</a:t>
            </a:r>
            <a:r>
              <a:rPr lang="fr-FR" sz="2000" dirty="0">
                <a:solidFill>
                  <a:srgbClr val="025186"/>
                </a:solidFill>
                <a:latin typeface="Arial Black" panose="020B0A04020102020204" pitchFamily="34" charset="0"/>
                <a:ea typeface="+mn-ea"/>
                <a:cs typeface="+mn-cs"/>
              </a:rPr>
              <a:t> 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685" y="1516852"/>
            <a:ext cx="570949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For each seismic velocity data set, 2D and 3D:</a:t>
            </a:r>
          </a:p>
          <a:p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raw seismic velocity data file / standardized ASCII format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seismic velocity QC report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682" y="3363238"/>
            <a:ext cx="929356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VELMOD-4a: 3D velocity model / </a:t>
            </a:r>
            <a:r>
              <a:rPr lang="en-US" dirty="0">
                <a:solidFill>
                  <a:srgbClr val="ED7D31"/>
                </a:solidFill>
                <a:latin typeface="Calibri Light" panose="020F0302020204030204" pitchFamily="34" charset="0"/>
              </a:rPr>
              <a:t>1km x 1km x 40ms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VELMOD-4b: V0, VINT for each geological layer (only VINT for the Zechstein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) / </a:t>
            </a:r>
            <a:r>
              <a:rPr lang="en-US" dirty="0">
                <a:solidFill>
                  <a:srgbClr val="ED7D31"/>
                </a:solidFill>
                <a:latin typeface="Calibri Light" panose="020F0302020204030204" pitchFamily="34" charset="0"/>
              </a:rPr>
              <a:t>1km x 1km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depth converted surfaces / </a:t>
            </a:r>
            <a:r>
              <a:rPr lang="en-US" dirty="0">
                <a:solidFill>
                  <a:srgbClr val="ED7D31"/>
                </a:solidFill>
                <a:latin typeface="Calibri Light" panose="020F0302020204030204" pitchFamily="34" charset="0"/>
              </a:rPr>
              <a:t>250m x 250m</a:t>
            </a:r>
          </a:p>
          <a:p>
            <a:pPr algn="just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 specific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grid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mesh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can be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suggested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7685" y="5126078"/>
            <a:ext cx="4250359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dirty="0">
                <a:solidFill>
                  <a:srgbClr val="025186"/>
                </a:solidFill>
                <a:latin typeface="Arial Black" panose="020B0A04020102020204" pitchFamily="34" charset="0"/>
                <a:ea typeface="+mn-ea"/>
                <a:cs typeface="+mn-cs"/>
              </a:rPr>
              <a:t>Report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7684" y="5526802"/>
            <a:ext cx="10998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VELMOD-4b full study report: description of data, models and parameters used for building the regional velocity model covering onshore and offshore Netherlands.</a:t>
            </a:r>
          </a:p>
        </p:txBody>
      </p:sp>
    </p:spTree>
    <p:extLst>
      <p:ext uri="{BB962C8B-B14F-4D97-AF65-F5344CB8AC3E}">
        <p14:creationId xmlns:p14="http://schemas.microsoft.com/office/powerpoint/2010/main" val="27863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555100" y="2898762"/>
            <a:ext cx="93851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0" dirty="0" err="1" smtClean="0">
                <a:solidFill>
                  <a:srgbClr val="025186"/>
                </a:solidFill>
                <a:latin typeface="+mj-lt"/>
              </a:rPr>
              <a:t>Appendix</a:t>
            </a:r>
            <a:r>
              <a:rPr lang="fr-FR" sz="60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fr-FR" sz="60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VELMOD-4 formations</a:t>
            </a:r>
            <a:endParaRPr lang="fr-FR" sz="60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055" y="1985487"/>
            <a:ext cx="488633" cy="30003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855" y="1312545"/>
            <a:ext cx="2528888" cy="4346258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740" y="1316831"/>
            <a:ext cx="2554605" cy="434625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084" y="1316831"/>
            <a:ext cx="2554605" cy="4346258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656604" y="78445"/>
            <a:ext cx="5413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Upper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</a:t>
            </a:r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North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</a:t>
            </a:r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Sea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Group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56604" y="595772"/>
            <a:ext cx="2073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Calibri Light" panose="020F0302020204030204" pitchFamily="34" charset="0"/>
              </a:rPr>
              <a:t>VINT ESTIMATION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444609" y="5803859"/>
            <a:ext cx="1108294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VELMOD-3</a:t>
            </a:r>
            <a:endParaRPr lang="fr-FR" sz="1400" b="1" dirty="0">
              <a:solidFill>
                <a:srgbClr val="005286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142687" y="5803859"/>
            <a:ext cx="1207680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VELMOD-4a</a:t>
            </a:r>
            <a:endParaRPr lang="fr-FR" sz="1400" b="1" dirty="0">
              <a:solidFill>
                <a:srgbClr val="005286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885651" y="5803859"/>
            <a:ext cx="1217299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VELMOD-4b</a:t>
            </a:r>
            <a:endParaRPr lang="fr-FR" sz="1400" b="1" dirty="0">
              <a:solidFill>
                <a:srgbClr val="005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1656605" y="78445"/>
            <a:ext cx="6455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Comparison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</a:t>
            </a:r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with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VELMOD-3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652602" y="1068983"/>
            <a:ext cx="829327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NU (</a:t>
            </a:r>
            <a:r>
              <a:rPr lang="fr-FR" dirty="0" err="1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Upper</a:t>
            </a: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fr-FR" dirty="0" err="1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North</a:t>
            </a: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fr-FR" dirty="0" err="1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Sea</a:t>
            </a: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 Group)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70" y="1577038"/>
            <a:ext cx="7709060" cy="452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426" y="1316832"/>
            <a:ext cx="2520315" cy="43376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510" y="1316831"/>
            <a:ext cx="2546033" cy="434625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199" y="1996265"/>
            <a:ext cx="497205" cy="300037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597" y="1319036"/>
            <a:ext cx="2528888" cy="435483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656604" y="78445"/>
            <a:ext cx="7572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Middle &amp; </a:t>
            </a:r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Lower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</a:t>
            </a:r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North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</a:t>
            </a:r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Sea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Group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56604" y="595772"/>
            <a:ext cx="2073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Calibri Light" panose="020F0302020204030204" pitchFamily="34" charset="0"/>
              </a:rPr>
              <a:t>VINT ESTIMATION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444609" y="5803859"/>
            <a:ext cx="1108294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VELMOD-3</a:t>
            </a:r>
            <a:endParaRPr lang="fr-FR" sz="1400" b="1" dirty="0">
              <a:solidFill>
                <a:srgbClr val="005286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142687" y="5803859"/>
            <a:ext cx="1207680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VELMOD-4a</a:t>
            </a:r>
            <a:endParaRPr lang="fr-FR" sz="1400" b="1" dirty="0">
              <a:solidFill>
                <a:srgbClr val="005286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885651" y="5803859"/>
            <a:ext cx="1217299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VELMOD-4b</a:t>
            </a:r>
            <a:endParaRPr lang="fr-FR" sz="1400" b="1" dirty="0">
              <a:solidFill>
                <a:srgbClr val="005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1656605" y="78445"/>
            <a:ext cx="6455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Comparison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</a:t>
            </a:r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with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VELMOD-3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652602" y="1068983"/>
            <a:ext cx="829327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NLM (Middle and </a:t>
            </a:r>
            <a:r>
              <a:rPr lang="fr-FR" dirty="0" err="1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Lower</a:t>
            </a: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fr-FR" dirty="0" err="1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North</a:t>
            </a: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fr-FR" dirty="0" err="1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Sea</a:t>
            </a: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 Group)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16" y="1572467"/>
            <a:ext cx="7690771" cy="453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9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32604" y="78444"/>
            <a:ext cx="339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Key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features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19157" y="5495917"/>
            <a:ext cx="6486443" cy="784239"/>
            <a:chOff x="219157" y="5495917"/>
            <a:chExt cx="6486443" cy="784239"/>
          </a:xfrm>
        </p:grpSpPr>
        <p:sp>
          <p:nvSpPr>
            <p:cNvPr id="43" name="Flèche droite 42"/>
            <p:cNvSpPr/>
            <p:nvPr/>
          </p:nvSpPr>
          <p:spPr>
            <a:xfrm>
              <a:off x="219157" y="5495917"/>
              <a:ext cx="802257" cy="517585"/>
            </a:xfrm>
            <a:prstGeom prst="rightArrow">
              <a:avLst/>
            </a:prstGeom>
            <a:solidFill>
              <a:srgbClr val="ED7D3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038532" y="5510715"/>
              <a:ext cx="5667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latin typeface="Calibri Light" panose="020F0302020204030204" pitchFamily="34" charset="0"/>
                </a:rPr>
                <a:t>PREDICTION IMPROVEMENT</a:t>
              </a:r>
              <a:endParaRPr lang="fr-FR" sz="2400" dirty="0" smtClean="0">
                <a:solidFill>
                  <a:srgbClr val="ED7D31"/>
                </a:solidFill>
                <a:latin typeface="Calibri Light" panose="020F0302020204030204" pitchFamily="34" charset="0"/>
              </a:endParaRPr>
            </a:p>
            <a:p>
              <a:r>
                <a:rPr lang="fr-FR" sz="2000" dirty="0" smtClean="0">
                  <a:solidFill>
                    <a:srgbClr val="ED7D31"/>
                  </a:solidFill>
                  <a:latin typeface="Calibri Light" panose="020F0302020204030204" pitchFamily="34" charset="0"/>
                </a:rPr>
                <a:t>+5% to +30%  in the </a:t>
              </a:r>
              <a:r>
                <a:rPr lang="fr-FR" sz="2000" dirty="0" err="1" smtClean="0">
                  <a:solidFill>
                    <a:srgbClr val="ED7D31"/>
                  </a:solidFill>
                  <a:latin typeface="Calibri Light" panose="020F0302020204030204" pitchFamily="34" charset="0"/>
                </a:rPr>
                <a:t>intervals</a:t>
              </a:r>
              <a:r>
                <a:rPr lang="fr-FR" sz="2000" dirty="0">
                  <a:solidFill>
                    <a:srgbClr val="ED7D31"/>
                  </a:solidFill>
                  <a:latin typeface="Calibri Light" panose="020F0302020204030204" pitchFamily="34" charset="0"/>
                </a:rPr>
                <a:t> </a:t>
              </a:r>
              <a:r>
                <a:rPr lang="fr-FR" sz="2000" dirty="0" smtClean="0">
                  <a:solidFill>
                    <a:srgbClr val="ED7D31"/>
                  </a:solidFill>
                  <a:latin typeface="Calibri Light" panose="020F0302020204030204" pitchFamily="34" charset="0"/>
                </a:rPr>
                <a:t>(</a:t>
              </a:r>
              <a:r>
                <a:rPr lang="fr-FR" sz="2000" dirty="0" err="1" smtClean="0">
                  <a:solidFill>
                    <a:srgbClr val="ED7D31"/>
                  </a:solidFill>
                  <a:latin typeface="Calibri Light" panose="020F0302020204030204" pitchFamily="34" charset="0"/>
                </a:rPr>
                <a:t>blind</a:t>
              </a:r>
              <a:r>
                <a:rPr lang="fr-FR" sz="2000" dirty="0" smtClean="0">
                  <a:solidFill>
                    <a:srgbClr val="ED7D31"/>
                  </a:solidFill>
                  <a:latin typeface="Calibri Light" panose="020F0302020204030204" pitchFamily="34" charset="0"/>
                </a:rPr>
                <a:t> </a:t>
              </a:r>
              <a:r>
                <a:rPr lang="fr-FR" sz="2000" dirty="0" err="1" smtClean="0">
                  <a:solidFill>
                    <a:srgbClr val="ED7D31"/>
                  </a:solidFill>
                  <a:latin typeface="Calibri Light" panose="020F0302020204030204" pitchFamily="34" charset="0"/>
                </a:rPr>
                <a:t>wells</a:t>
              </a:r>
              <a:r>
                <a:rPr lang="fr-FR" sz="2000" dirty="0" smtClean="0">
                  <a:solidFill>
                    <a:srgbClr val="ED7D31"/>
                  </a:solidFill>
                  <a:latin typeface="Calibri Light" panose="020F0302020204030204" pitchFamily="34" charset="0"/>
                </a:rPr>
                <a:t> estimation)</a:t>
              </a:r>
              <a:endParaRPr lang="fr-FR" sz="2000" dirty="0">
                <a:solidFill>
                  <a:srgbClr val="ED7D3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0650251" y="5382881"/>
            <a:ext cx="122341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ED7D31"/>
                </a:solidFill>
                <a:latin typeface="Calibri Light" panose="020F0302020204030204" pitchFamily="34" charset="0"/>
              </a:rPr>
              <a:t>100 000 km²</a:t>
            </a:r>
          </a:p>
          <a:p>
            <a:r>
              <a:rPr lang="fr-FR" sz="1600" dirty="0">
                <a:solidFill>
                  <a:srgbClr val="ED7D31"/>
                </a:solidFill>
                <a:latin typeface="Calibri Light" panose="020F0302020204030204" pitchFamily="34" charset="0"/>
              </a:rPr>
              <a:t>179</a:t>
            </a:r>
          </a:p>
          <a:p>
            <a:r>
              <a:rPr lang="fr-FR" sz="1600" dirty="0">
                <a:solidFill>
                  <a:srgbClr val="ED7D31"/>
                </a:solidFill>
                <a:latin typeface="Calibri Light" panose="020F0302020204030204" pitchFamily="34" charset="0"/>
              </a:rPr>
              <a:t>136</a:t>
            </a:r>
          </a:p>
          <a:p>
            <a:r>
              <a:rPr lang="fr-FR" sz="1600" dirty="0" smtClean="0">
                <a:solidFill>
                  <a:srgbClr val="ED7D31"/>
                </a:solidFill>
                <a:latin typeface="Calibri Light" panose="020F0302020204030204" pitchFamily="34" charset="0"/>
              </a:rPr>
              <a:t>1642</a:t>
            </a:r>
          </a:p>
          <a:p>
            <a:r>
              <a:rPr lang="fr-FR" sz="1600" dirty="0">
                <a:solidFill>
                  <a:srgbClr val="ED7D31"/>
                </a:solidFill>
                <a:latin typeface="Calibri Light" panose="020F0302020204030204" pitchFamily="34" charset="0"/>
              </a:rPr>
              <a:t>9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8191066" y="5382881"/>
            <a:ext cx="25186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Area </a:t>
            </a:r>
          </a:p>
          <a:p>
            <a:pPr algn="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3D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seismic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velocity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data sets</a:t>
            </a:r>
          </a:p>
          <a:p>
            <a:pPr algn="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2D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seismic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velocity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data sets</a:t>
            </a:r>
          </a:p>
          <a:p>
            <a:pPr algn="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Wells</a:t>
            </a:r>
          </a:p>
          <a:p>
            <a:pPr algn="r"/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Regional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horizons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28601" y="1033694"/>
            <a:ext cx="8293275" cy="1049812"/>
            <a:chOff x="128601" y="1033694"/>
            <a:chExt cx="8293275" cy="1049812"/>
          </a:xfrm>
        </p:grpSpPr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128601" y="1033694"/>
              <a:ext cx="8293275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1pPr>
              <a:lvl2pPr marL="4572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2pPr>
              <a:lvl3pPr marL="9144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3pPr>
              <a:lvl4pPr marL="13716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4pPr>
              <a:lvl5pPr marL="18288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9pPr>
            </a:lstStyle>
            <a:p>
              <a:pPr>
                <a:buClr>
                  <a:srgbClr val="FFFFFF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dirty="0" err="1" smtClean="0">
                  <a:solidFill>
                    <a:srgbClr val="005286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Integration</a:t>
              </a:r>
              <a:r>
                <a:rPr lang="fr-FR" dirty="0" smtClean="0">
                  <a:solidFill>
                    <a:srgbClr val="005286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 of </a:t>
              </a:r>
              <a:r>
                <a:rPr lang="fr-FR" dirty="0" err="1" smtClean="0">
                  <a:solidFill>
                    <a:srgbClr val="005286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seismic</a:t>
              </a:r>
              <a:r>
                <a:rPr lang="fr-FR" dirty="0" smtClean="0">
                  <a:solidFill>
                    <a:srgbClr val="005286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 </a:t>
              </a:r>
              <a:r>
                <a:rPr lang="fr-FR" dirty="0" err="1" smtClean="0">
                  <a:solidFill>
                    <a:srgbClr val="005286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velocities</a:t>
              </a:r>
              <a:endParaRPr lang="fr-FR" dirty="0" smtClean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28601" y="1437175"/>
              <a:ext cx="77693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VELMOD-4b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is the first VELMOD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integrating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seismic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velocities.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The use of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seismic velocities </a:t>
              </a:r>
              <a:r>
                <a:rPr lang="en-US" dirty="0" smtClean="0">
                  <a:solidFill>
                    <a:srgbClr val="ED7D31"/>
                  </a:solidFill>
                  <a:latin typeface="Calibri Light" panose="020F0302020204030204" pitchFamily="34" charset="0"/>
                </a:rPr>
                <a:t>reduces prediction errors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in areas with no wells. 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28600" y="2352248"/>
            <a:ext cx="7437611" cy="1047055"/>
            <a:chOff x="128600" y="2352248"/>
            <a:chExt cx="7437611" cy="1047055"/>
          </a:xfrm>
        </p:grpSpPr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128601" y="2352248"/>
              <a:ext cx="4250359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1pPr>
              <a:lvl2pPr marL="4572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2pPr>
              <a:lvl3pPr marL="9144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3pPr>
              <a:lvl4pPr marL="13716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4pPr>
              <a:lvl5pPr marL="18288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9pPr>
            </a:lstStyle>
            <a:p>
              <a:pPr>
                <a:buClr>
                  <a:srgbClr val="FFFFFF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dirty="0" smtClean="0">
                  <a:solidFill>
                    <a:srgbClr val="025186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New data </a:t>
              </a:r>
              <a:endParaRPr lang="fr-FR" dirty="0">
                <a:solidFill>
                  <a:srgbClr val="025186"/>
                </a:solidFill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8600" y="2752972"/>
              <a:ext cx="74376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VELMOD-4b integrates the latest </a:t>
              </a:r>
              <a:r>
                <a:rPr lang="en-US" dirty="0">
                  <a:solidFill>
                    <a:srgbClr val="ED7D31"/>
                  </a:solidFill>
                  <a:latin typeface="Calibri Light" panose="020F0302020204030204" pitchFamily="34" charset="0"/>
                </a:rPr>
                <a:t>seismic and well data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available over the Netherlands (onshore and offshore).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28600" y="3709824"/>
            <a:ext cx="8062466" cy="1324054"/>
            <a:chOff x="128600" y="3709824"/>
            <a:chExt cx="8062466" cy="1324054"/>
          </a:xfrm>
        </p:grpSpPr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128601" y="3709824"/>
              <a:ext cx="8062465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1pPr>
              <a:lvl2pPr marL="4572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2pPr>
              <a:lvl3pPr marL="9144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3pPr>
              <a:lvl4pPr marL="13716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4pPr>
              <a:lvl5pPr marL="1828800" algn="l" defTabSz="44926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Bitstream Vera Sans" charset="0"/>
                  <a:cs typeface="Bitstream Vera Sans" charset="0"/>
                </a:defRPr>
              </a:lvl9pPr>
            </a:lstStyle>
            <a:p>
              <a:pPr>
                <a:buClr>
                  <a:srgbClr val="FFFFFF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dirty="0" err="1" smtClean="0">
                  <a:solidFill>
                    <a:srgbClr val="025186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Optimized</a:t>
              </a:r>
              <a:r>
                <a:rPr lang="fr-FR" dirty="0">
                  <a:solidFill>
                    <a:srgbClr val="025186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 </a:t>
              </a:r>
              <a:r>
                <a:rPr lang="fr-FR" dirty="0" smtClean="0">
                  <a:solidFill>
                    <a:srgbClr val="025186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multi-</a:t>
              </a:r>
              <a:r>
                <a:rPr lang="fr-FR" dirty="0" err="1" smtClean="0">
                  <a:solidFill>
                    <a:srgbClr val="025186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variate</a:t>
              </a:r>
              <a:r>
                <a:rPr lang="fr-FR" dirty="0" smtClean="0">
                  <a:solidFill>
                    <a:srgbClr val="025186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 model (M-GS® </a:t>
              </a:r>
              <a:r>
                <a:rPr lang="fr-FR" dirty="0" err="1" smtClean="0">
                  <a:solidFill>
                    <a:srgbClr val="025186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technology</a:t>
              </a:r>
              <a:r>
                <a:rPr lang="fr-FR" dirty="0" smtClean="0">
                  <a:solidFill>
                    <a:srgbClr val="025186"/>
                  </a:solidFill>
                  <a:latin typeface="Arial Black" panose="020B0A04020102020204" pitchFamily="34" charset="0"/>
                  <a:ea typeface="+mn-ea"/>
                  <a:cs typeface="+mn-cs"/>
                </a:rPr>
                <a:t>)</a:t>
              </a:r>
              <a:endParaRPr lang="fr-FR" dirty="0">
                <a:solidFill>
                  <a:srgbClr val="025186"/>
                </a:solidFill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8600" y="4110548"/>
              <a:ext cx="776930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VELMOD-4b is the first VELMOD to propose a VINT model reconciling well time-depth functions, well tops and horizons. Geostatistical parameters are determined layer by layer through a </a:t>
              </a:r>
              <a:r>
                <a:rPr lang="en-US" dirty="0" smtClean="0">
                  <a:solidFill>
                    <a:srgbClr val="ED7D31"/>
                  </a:solidFill>
                  <a:latin typeface="Calibri Light" panose="020F0302020204030204" pitchFamily="34" charset="0"/>
                </a:rPr>
                <a:t>prediction errors minimization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process. 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2"/>
          <a:srcRect l="6605" t="9424"/>
          <a:stretch/>
        </p:blipFill>
        <p:spPr>
          <a:xfrm>
            <a:off x="8041521" y="0"/>
            <a:ext cx="4150479" cy="5274861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71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283" y="1316831"/>
            <a:ext cx="2563178" cy="4346258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656604" y="78445"/>
            <a:ext cx="2951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Chalk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Group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56604" y="595772"/>
            <a:ext cx="2073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Calibri Light" panose="020F0302020204030204" pitchFamily="34" charset="0"/>
              </a:rPr>
              <a:t>VINT ESTIMATION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512" y="1316831"/>
            <a:ext cx="2546033" cy="434625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740" y="1316831"/>
            <a:ext cx="2546033" cy="434625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9056" y="1994060"/>
            <a:ext cx="497205" cy="2991803"/>
          </a:xfrm>
          <a:prstGeom prst="rect">
            <a:avLst/>
          </a:prstGeom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444609" y="5803859"/>
            <a:ext cx="1108294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VELMOD-3</a:t>
            </a:r>
            <a:endParaRPr lang="fr-FR" sz="1400" b="1" dirty="0">
              <a:solidFill>
                <a:srgbClr val="005286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142687" y="5803859"/>
            <a:ext cx="1207680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VELMOD-4a</a:t>
            </a:r>
            <a:endParaRPr lang="fr-FR" sz="1400" b="1" dirty="0">
              <a:solidFill>
                <a:srgbClr val="005286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885651" y="5803859"/>
            <a:ext cx="1217299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VELMOD-4b</a:t>
            </a:r>
            <a:endParaRPr lang="fr-FR" sz="1400" b="1" dirty="0">
              <a:solidFill>
                <a:srgbClr val="005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1656605" y="78445"/>
            <a:ext cx="6455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Comparison</a:t>
            </a:r>
            <a:r>
              <a:rPr lang="fr-F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with</a:t>
            </a:r>
            <a:r>
              <a:rPr lang="fr-F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VELMOD-3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652602" y="1068983"/>
            <a:ext cx="829327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CK (</a:t>
            </a:r>
            <a:r>
              <a:rPr lang="fr-FR" dirty="0" err="1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Chalk</a:t>
            </a: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 Group)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42" y="1567893"/>
            <a:ext cx="7699916" cy="454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2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570" y="1316831"/>
            <a:ext cx="2546033" cy="43462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371" y="1316831"/>
            <a:ext cx="2528888" cy="43462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884" y="1316831"/>
            <a:ext cx="2554605" cy="434625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3914" y="1989774"/>
            <a:ext cx="497205" cy="3000375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656605" y="78445"/>
            <a:ext cx="3498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Rijnland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Group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56604" y="595772"/>
            <a:ext cx="2073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Calibri Light" panose="020F0302020204030204" pitchFamily="34" charset="0"/>
              </a:rPr>
              <a:t>VINT ESTIMATION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444609" y="5803859"/>
            <a:ext cx="1108294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VELMOD-3</a:t>
            </a:r>
            <a:endParaRPr lang="fr-FR" sz="1400" b="1" dirty="0">
              <a:solidFill>
                <a:srgbClr val="005286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142687" y="5803859"/>
            <a:ext cx="1207680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VELMOD-4a</a:t>
            </a:r>
            <a:endParaRPr lang="fr-FR" sz="1400" b="1" dirty="0">
              <a:solidFill>
                <a:srgbClr val="005286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885651" y="5803859"/>
            <a:ext cx="1217299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VELMOD-4b</a:t>
            </a:r>
            <a:endParaRPr lang="fr-FR" sz="1400" b="1" dirty="0">
              <a:solidFill>
                <a:srgbClr val="005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1656605" y="78445"/>
            <a:ext cx="6455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Comparison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</a:t>
            </a:r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with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VELMOD-3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652602" y="1068983"/>
            <a:ext cx="829327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KN (</a:t>
            </a:r>
            <a:r>
              <a:rPr lang="fr-FR" dirty="0" err="1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Rijnland</a:t>
            </a: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 Group)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70" y="1577038"/>
            <a:ext cx="7709060" cy="452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1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570" y="1316830"/>
            <a:ext cx="2537460" cy="43462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772" y="1989773"/>
            <a:ext cx="497205" cy="30003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656" y="1316831"/>
            <a:ext cx="2546033" cy="4346258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656605" y="78445"/>
            <a:ext cx="5979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Schieland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&amp; </a:t>
            </a:r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Altena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Group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56604" y="595772"/>
            <a:ext cx="2073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Calibri Light" panose="020F0302020204030204" pitchFamily="34" charset="0"/>
              </a:rPr>
              <a:t>VINT ESTIMATION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444609" y="5803859"/>
            <a:ext cx="1108294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VELMOD-3</a:t>
            </a:r>
            <a:endParaRPr lang="fr-FR" sz="1400" b="1" dirty="0">
              <a:solidFill>
                <a:srgbClr val="005286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142687" y="5803859"/>
            <a:ext cx="1207680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VELMOD-4a</a:t>
            </a:r>
            <a:endParaRPr lang="fr-FR" sz="1400" b="1" dirty="0">
              <a:solidFill>
                <a:srgbClr val="005286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885651" y="5803859"/>
            <a:ext cx="1217299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VELMOD-4b</a:t>
            </a:r>
            <a:endParaRPr lang="fr-FR" sz="1400" b="1" dirty="0">
              <a:solidFill>
                <a:srgbClr val="005286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50518" y="3305891"/>
            <a:ext cx="1082348" cy="2462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/>
              <a:t>No map available</a:t>
            </a:r>
          </a:p>
        </p:txBody>
      </p:sp>
    </p:spTree>
    <p:extLst>
      <p:ext uri="{BB962C8B-B14F-4D97-AF65-F5344CB8AC3E}">
        <p14:creationId xmlns:p14="http://schemas.microsoft.com/office/powerpoint/2010/main" val="39545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1656605" y="78445"/>
            <a:ext cx="6455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Comparison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</a:t>
            </a:r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with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VELMOD-3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652602" y="1068983"/>
            <a:ext cx="829327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S+AT (</a:t>
            </a:r>
            <a:r>
              <a:rPr lang="fr-FR" dirty="0" err="1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Schieland</a:t>
            </a: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 and </a:t>
            </a:r>
            <a:r>
              <a:rPr lang="fr-FR" dirty="0" err="1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Altena</a:t>
            </a: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 Group)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16" y="1593642"/>
            <a:ext cx="7690771" cy="451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6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996" y="1316831"/>
            <a:ext cx="2563178" cy="434625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312" y="1316831"/>
            <a:ext cx="2528888" cy="434625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941" y="1316831"/>
            <a:ext cx="2537460" cy="434625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8769" y="1994060"/>
            <a:ext cx="505778" cy="2991803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656604" y="78445"/>
            <a:ext cx="2796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Trias Group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56604" y="595772"/>
            <a:ext cx="2073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Calibri Light" panose="020F0302020204030204" pitchFamily="34" charset="0"/>
              </a:rPr>
              <a:t>VINT ESTIMATION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444609" y="5803859"/>
            <a:ext cx="1108294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VELMOD-3</a:t>
            </a:r>
            <a:endParaRPr lang="fr-FR" sz="1400" b="1" dirty="0">
              <a:solidFill>
                <a:srgbClr val="005286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142687" y="5803859"/>
            <a:ext cx="1207680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VELMOD-4a</a:t>
            </a:r>
            <a:endParaRPr lang="fr-FR" sz="1400" b="1" dirty="0">
              <a:solidFill>
                <a:srgbClr val="005286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885651" y="5803859"/>
            <a:ext cx="1217299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VELMOD-4b</a:t>
            </a:r>
            <a:endParaRPr lang="fr-FR" sz="1400" b="1" dirty="0">
              <a:solidFill>
                <a:srgbClr val="005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1656605" y="78445"/>
            <a:ext cx="6455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Comparison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</a:t>
            </a:r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with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VELMOD-3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652602" y="1068983"/>
            <a:ext cx="829327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RB+RN (</a:t>
            </a:r>
            <a:r>
              <a:rPr lang="fr-FR" dirty="0" err="1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Lower</a:t>
            </a: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 and </a:t>
            </a:r>
            <a:r>
              <a:rPr lang="fr-FR" dirty="0" err="1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Upper</a:t>
            </a: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fr-FR" dirty="0" err="1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Germanic</a:t>
            </a:r>
            <a:r>
              <a:rPr lang="fr-FR" dirty="0">
                <a:solidFill>
                  <a:srgbClr val="005286"/>
                </a:solidFill>
                <a:latin typeface="Arial Black" panose="020B0A04020102020204" pitchFamily="34" charset="0"/>
                <a:ea typeface="+mn-ea"/>
                <a:cs typeface="+mn-cs"/>
              </a:rPr>
              <a:t> Trias Group)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70" y="1552491"/>
            <a:ext cx="7709060" cy="459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8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697" y="1989774"/>
            <a:ext cx="514350" cy="300037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287" y="1316831"/>
            <a:ext cx="2546033" cy="434625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083" y="1325405"/>
            <a:ext cx="2563178" cy="433768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026" y="1321118"/>
            <a:ext cx="2546033" cy="4346258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656604" y="78445"/>
            <a:ext cx="390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005286"/>
                </a:solidFill>
                <a:latin typeface="Arial Black" panose="020B0A04020102020204" pitchFamily="34" charset="0"/>
              </a:rPr>
              <a:t>Zechstein</a:t>
            </a:r>
            <a:r>
              <a:rPr lang="fr-FR" sz="3200" b="1" dirty="0">
                <a:solidFill>
                  <a:srgbClr val="005286"/>
                </a:solidFill>
                <a:latin typeface="Arial Black" panose="020B0A04020102020204" pitchFamily="34" charset="0"/>
              </a:rPr>
              <a:t> Group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56604" y="595772"/>
            <a:ext cx="2073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Calibri Light" panose="020F0302020204030204" pitchFamily="34" charset="0"/>
              </a:rPr>
              <a:t>VINT ESTIMATION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444609" y="5803859"/>
            <a:ext cx="1108294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VELMOD-3</a:t>
            </a:r>
            <a:endParaRPr lang="fr-FR" sz="1400" b="1" dirty="0">
              <a:solidFill>
                <a:srgbClr val="005286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142687" y="5803859"/>
            <a:ext cx="1207680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VELMOD-4a</a:t>
            </a:r>
            <a:endParaRPr lang="fr-FR" sz="1400" b="1" dirty="0">
              <a:solidFill>
                <a:srgbClr val="005286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885651" y="5803859"/>
            <a:ext cx="1217299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5286"/>
                </a:solidFill>
              </a:rPr>
              <a:t>VELMOD-4b</a:t>
            </a:r>
            <a:endParaRPr lang="fr-FR" sz="1400" b="1" dirty="0">
              <a:solidFill>
                <a:srgbClr val="005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32604" y="78444"/>
            <a:ext cx="2729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Flowchart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75820" y="920147"/>
            <a:ext cx="18581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rgbClr val="FF7B36"/>
                </a:solidFill>
                <a:latin typeface="Arial Black" panose="020B0A04020102020204" pitchFamily="34" charset="0"/>
              </a:rPr>
              <a:t>RAW</a:t>
            </a:r>
            <a:r>
              <a:rPr lang="fr-FR" sz="1100" dirty="0" smtClean="0">
                <a:solidFill>
                  <a:srgbClr val="FF7B36"/>
                </a:solidFill>
                <a:latin typeface="Arial Black" panose="020B0A04020102020204" pitchFamily="34" charset="0"/>
              </a:rPr>
              <a:t> SEISMIC VELOCITIES</a:t>
            </a:r>
          </a:p>
          <a:p>
            <a:pPr algn="ctr"/>
            <a:r>
              <a:rPr lang="fr-FR" sz="1100" dirty="0" smtClean="0">
                <a:solidFill>
                  <a:srgbClr val="FF7B36"/>
                </a:solidFill>
                <a:latin typeface="Arial Black" panose="020B0A04020102020204" pitchFamily="34" charset="0"/>
              </a:rPr>
              <a:t>2D &amp; 3D</a:t>
            </a:r>
            <a:endParaRPr lang="fr-FR" sz="1100" dirty="0">
              <a:solidFill>
                <a:srgbClr val="FF7B36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94292" y="2876450"/>
            <a:ext cx="19680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FF7B36"/>
                </a:solidFill>
                <a:latin typeface="Arial Black" panose="020B0A04020102020204" pitchFamily="34" charset="0"/>
              </a:rPr>
              <a:t>WELL TIME DEPTH FUNCTIONS</a:t>
            </a:r>
          </a:p>
          <a:p>
            <a:pPr algn="ctr"/>
            <a:r>
              <a:rPr lang="fr-FR" sz="1100" dirty="0">
                <a:solidFill>
                  <a:srgbClr val="FF7B36"/>
                </a:solidFill>
                <a:latin typeface="Calibri Light" panose="020F0302020204030204" pitchFamily="34" charset="0"/>
              </a:rPr>
              <a:t>(</a:t>
            </a:r>
            <a:r>
              <a:rPr lang="fr-FR" sz="1100" dirty="0" err="1" smtClean="0">
                <a:solidFill>
                  <a:srgbClr val="FF7B36"/>
                </a:solidFill>
                <a:latin typeface="Calibri Light" panose="020F0302020204030204" pitchFamily="34" charset="0"/>
              </a:rPr>
              <a:t>checkshots</a:t>
            </a:r>
            <a:r>
              <a:rPr lang="fr-FR" sz="1100" dirty="0" smtClean="0">
                <a:solidFill>
                  <a:srgbClr val="FF7B36"/>
                </a:solidFill>
                <a:latin typeface="Calibri Light" panose="020F0302020204030204" pitchFamily="34" charset="0"/>
              </a:rPr>
              <a:t>, </a:t>
            </a:r>
            <a:r>
              <a:rPr lang="fr-FR" sz="1100" dirty="0" err="1" smtClean="0">
                <a:solidFill>
                  <a:srgbClr val="FF7B36"/>
                </a:solidFill>
                <a:latin typeface="Calibri Light" panose="020F0302020204030204" pitchFamily="34" charset="0"/>
              </a:rPr>
              <a:t>sonics</a:t>
            </a:r>
            <a:r>
              <a:rPr lang="fr-FR" sz="1100" dirty="0" smtClean="0">
                <a:solidFill>
                  <a:srgbClr val="FF7B36"/>
                </a:solidFill>
                <a:latin typeface="Calibri Light" panose="020F0302020204030204" pitchFamily="34" charset="0"/>
              </a:rPr>
              <a:t>...)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000553" y="4815688"/>
            <a:ext cx="15231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FF7B36"/>
                </a:solidFill>
                <a:latin typeface="Arial Black" panose="020B0A04020102020204" pitchFamily="34" charset="0"/>
              </a:rPr>
              <a:t>HORIZONS (TWT)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81536" y="6269037"/>
            <a:ext cx="2111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FF7B36"/>
                </a:solidFill>
                <a:latin typeface="Arial Black" panose="020B0A04020102020204" pitchFamily="34" charset="0"/>
              </a:rPr>
              <a:t>WELL TOPS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351880" y="912688"/>
            <a:ext cx="3003687" cy="1285469"/>
            <a:chOff x="3580907" y="939583"/>
            <a:chExt cx="3003687" cy="1285469"/>
          </a:xfrm>
        </p:grpSpPr>
        <p:sp>
          <p:nvSpPr>
            <p:cNvPr id="25" name="ZoneTexte 24"/>
            <p:cNvSpPr txBox="1"/>
            <p:nvPr/>
          </p:nvSpPr>
          <p:spPr>
            <a:xfrm>
              <a:off x="5040684" y="939583"/>
              <a:ext cx="154391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u="sng" dirty="0" smtClean="0">
                  <a:solidFill>
                    <a:srgbClr val="005286"/>
                  </a:solidFill>
                  <a:latin typeface="Arial Black" panose="020B0A04020102020204" pitchFamily="34" charset="0"/>
                </a:rPr>
                <a:t>MERGE</a:t>
              </a:r>
              <a:r>
                <a:rPr lang="fr-FR" sz="1100" dirty="0" smtClean="0">
                  <a:solidFill>
                    <a:srgbClr val="005286"/>
                  </a:solidFill>
                  <a:latin typeface="Arial Black" panose="020B0A04020102020204" pitchFamily="34" charset="0"/>
                </a:rPr>
                <a:t> SEISMIC VELOCITY VOLUME</a:t>
              </a:r>
              <a:endParaRPr lang="fr-FR" sz="1100" dirty="0">
                <a:solidFill>
                  <a:srgbClr val="005286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3580907" y="1022723"/>
              <a:ext cx="1950926" cy="1081850"/>
              <a:chOff x="2022643" y="1807105"/>
              <a:chExt cx="1950926" cy="1081850"/>
            </a:xfrm>
          </p:grpSpPr>
          <p:pic>
            <p:nvPicPr>
              <p:cNvPr id="28" name="Image 27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7047" y="1807105"/>
                <a:ext cx="503238" cy="497317"/>
              </a:xfrm>
              <a:prstGeom prst="rect">
                <a:avLst/>
              </a:prstGeom>
            </p:spPr>
          </p:pic>
          <p:sp>
            <p:nvSpPr>
              <p:cNvPr id="29" name="ZoneTexte 28"/>
              <p:cNvSpPr txBox="1"/>
              <p:nvPr/>
            </p:nvSpPr>
            <p:spPr>
              <a:xfrm>
                <a:off x="2022643" y="2311874"/>
                <a:ext cx="1950926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 smtClean="0">
                    <a:latin typeface="Calibri Light" panose="020F0302020204030204" pitchFamily="34" charset="0"/>
                  </a:rPr>
                  <a:t>3D M-GS® GRIDDING</a:t>
                </a:r>
              </a:p>
              <a:p>
                <a:pPr algn="ctr"/>
                <a:r>
                  <a:rPr lang="fr-FR" sz="1050" dirty="0" smtClean="0">
                    <a:latin typeface="Calibri Light" panose="020F0302020204030204" pitchFamily="34" charset="0"/>
                  </a:rPr>
                  <a:t>(NON STATIONARY KRIGING)</a:t>
                </a:r>
              </a:p>
              <a:p>
                <a:pPr algn="ctr"/>
                <a:endParaRPr lang="fr-FR" sz="1050" dirty="0">
                  <a:latin typeface="Calibri Light" panose="020F0302020204030204" pitchFamily="34" charset="0"/>
                </a:endParaRPr>
              </a:p>
            </p:txBody>
          </p:sp>
        </p:grpSp>
        <p:cxnSp>
          <p:nvCxnSpPr>
            <p:cNvPr id="30" name="Connecteur droit avec flèche 29"/>
            <p:cNvCxnSpPr/>
            <p:nvPr/>
          </p:nvCxnSpPr>
          <p:spPr>
            <a:xfrm rot="5400000" flipV="1">
              <a:off x="4149257" y="1175093"/>
              <a:ext cx="0" cy="216000"/>
            </a:xfrm>
            <a:prstGeom prst="straightConnector1">
              <a:avLst/>
            </a:prstGeom>
            <a:ln w="6350">
              <a:solidFill>
                <a:schemeClr val="bg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4419039" y="1963442"/>
              <a:ext cx="274662" cy="261610"/>
            </a:xfrm>
            <a:prstGeom prst="rect">
              <a:avLst/>
            </a:prstGeom>
            <a:solidFill>
              <a:srgbClr val="404C6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cxnSp>
          <p:nvCxnSpPr>
            <p:cNvPr id="70" name="Connecteur droit avec flèche 69"/>
            <p:cNvCxnSpPr/>
            <p:nvPr/>
          </p:nvCxnSpPr>
          <p:spPr>
            <a:xfrm>
              <a:off x="4923918" y="1283093"/>
              <a:ext cx="287259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1964557" y="912688"/>
            <a:ext cx="3081910" cy="1271060"/>
            <a:chOff x="1193584" y="939583"/>
            <a:chExt cx="3081910" cy="1271060"/>
          </a:xfrm>
        </p:grpSpPr>
        <p:grpSp>
          <p:nvGrpSpPr>
            <p:cNvPr id="20" name="Groupe 19"/>
            <p:cNvGrpSpPr/>
            <p:nvPr/>
          </p:nvGrpSpPr>
          <p:grpSpPr>
            <a:xfrm>
              <a:off x="1193584" y="1012397"/>
              <a:ext cx="1734248" cy="1081850"/>
              <a:chOff x="2146931" y="1807105"/>
              <a:chExt cx="1734248" cy="1081850"/>
            </a:xfrm>
          </p:grpSpPr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7047" y="1807105"/>
                <a:ext cx="503238" cy="497317"/>
              </a:xfrm>
              <a:prstGeom prst="rect">
                <a:avLst/>
              </a:prstGeom>
            </p:spPr>
          </p:pic>
          <p:sp>
            <p:nvSpPr>
              <p:cNvPr id="22" name="ZoneTexte 21"/>
              <p:cNvSpPr txBox="1"/>
              <p:nvPr/>
            </p:nvSpPr>
            <p:spPr>
              <a:xfrm>
                <a:off x="2146931" y="2311874"/>
                <a:ext cx="1734248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 smtClean="0">
                    <a:latin typeface="Calibri Light" panose="020F0302020204030204" pitchFamily="34" charset="0"/>
                  </a:rPr>
                  <a:t>QC, CONDITIONING,</a:t>
                </a:r>
              </a:p>
              <a:p>
                <a:pPr algn="ctr"/>
                <a:r>
                  <a:rPr lang="fr-FR" sz="1050" dirty="0" smtClean="0">
                    <a:latin typeface="Calibri Light" panose="020F0302020204030204" pitchFamily="34" charset="0"/>
                  </a:rPr>
                  <a:t>GEOSTATISTICAL FILTERING</a:t>
                </a:r>
              </a:p>
              <a:p>
                <a:pPr algn="ctr"/>
                <a:endParaRPr lang="fr-FR" sz="1050" dirty="0">
                  <a:latin typeface="Calibri Light" panose="020F0302020204030204" pitchFamily="34" charset="0"/>
                </a:endParaRPr>
              </a:p>
            </p:txBody>
          </p:sp>
        </p:grpSp>
        <p:cxnSp>
          <p:nvCxnSpPr>
            <p:cNvPr id="23" name="Connecteur droit avec flèche 22"/>
            <p:cNvCxnSpPr/>
            <p:nvPr/>
          </p:nvCxnSpPr>
          <p:spPr>
            <a:xfrm rot="5400000" flipV="1">
              <a:off x="1637646" y="1164767"/>
              <a:ext cx="0" cy="216000"/>
            </a:xfrm>
            <a:prstGeom prst="straightConnector1">
              <a:avLst/>
            </a:prstGeom>
            <a:ln w="6350">
              <a:solidFill>
                <a:schemeClr val="bg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2417330" y="939583"/>
              <a:ext cx="185816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u="sng" dirty="0" smtClean="0">
                  <a:solidFill>
                    <a:srgbClr val="005286"/>
                  </a:solidFill>
                  <a:latin typeface="Arial Black" panose="020B0A04020102020204" pitchFamily="34" charset="0"/>
                </a:rPr>
                <a:t>QUALIFIED</a:t>
              </a:r>
              <a:r>
                <a:rPr lang="fr-FR" sz="1100" dirty="0" smtClean="0">
                  <a:solidFill>
                    <a:srgbClr val="005286"/>
                  </a:solidFill>
                  <a:latin typeface="Arial Black" panose="020B0A04020102020204" pitchFamily="34" charset="0"/>
                </a:rPr>
                <a:t> SEISMIC VELOCITIES</a:t>
              </a:r>
            </a:p>
            <a:p>
              <a:pPr algn="ctr"/>
              <a:r>
                <a:rPr lang="fr-FR" sz="1100" dirty="0" smtClean="0">
                  <a:solidFill>
                    <a:srgbClr val="005286"/>
                  </a:solidFill>
                  <a:latin typeface="Arial Black" panose="020B0A04020102020204" pitchFamily="34" charset="0"/>
                </a:rPr>
                <a:t>2D &amp; 3D</a:t>
              </a:r>
              <a:endParaRPr lang="fr-FR" sz="1100" dirty="0">
                <a:solidFill>
                  <a:srgbClr val="00528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923377" y="1949033"/>
              <a:ext cx="274662" cy="261610"/>
            </a:xfrm>
            <a:prstGeom prst="rect">
              <a:avLst/>
            </a:prstGeom>
            <a:solidFill>
              <a:srgbClr val="404C6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1</a:t>
              </a:r>
              <a:endParaRPr lang="fr-FR" sz="1100" dirty="0">
                <a:solidFill>
                  <a:schemeClr val="bg2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71" name="Connecteur droit avec flèche 70"/>
            <p:cNvCxnSpPr/>
            <p:nvPr/>
          </p:nvCxnSpPr>
          <p:spPr>
            <a:xfrm>
              <a:off x="2401846" y="1283093"/>
              <a:ext cx="287259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2652971" y="1610367"/>
            <a:ext cx="7245295" cy="1476000"/>
            <a:chOff x="1881998" y="1637262"/>
            <a:chExt cx="7245295" cy="1476000"/>
          </a:xfrm>
        </p:grpSpPr>
        <p:sp>
          <p:nvSpPr>
            <p:cNvPr id="26" name="ZoneTexte 25"/>
            <p:cNvSpPr txBox="1"/>
            <p:nvPr/>
          </p:nvSpPr>
          <p:spPr>
            <a:xfrm>
              <a:off x="7361700" y="1756321"/>
              <a:ext cx="176559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u="sng" dirty="0" smtClean="0">
                  <a:solidFill>
                    <a:srgbClr val="005286"/>
                  </a:solidFill>
                  <a:latin typeface="Arial Black" panose="020B0A04020102020204" pitchFamily="34" charset="0"/>
                </a:rPr>
                <a:t>CALIBRATED</a:t>
              </a:r>
              <a:r>
                <a:rPr lang="fr-FR" sz="1100" dirty="0" smtClean="0">
                  <a:solidFill>
                    <a:srgbClr val="005286"/>
                  </a:solidFill>
                  <a:latin typeface="Arial Black" panose="020B0A04020102020204" pitchFamily="34" charset="0"/>
                </a:rPr>
                <a:t> SEISMIC VELOCITY VOLUME</a:t>
              </a:r>
              <a:endParaRPr lang="fr-FR" sz="1100" dirty="0">
                <a:solidFill>
                  <a:srgbClr val="005286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5670246" y="1874662"/>
              <a:ext cx="1950926" cy="1081850"/>
              <a:chOff x="2075911" y="1807105"/>
              <a:chExt cx="1950926" cy="1081850"/>
            </a:xfrm>
          </p:grpSpPr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7047" y="1807105"/>
                <a:ext cx="503238" cy="497317"/>
              </a:xfrm>
              <a:prstGeom prst="rect">
                <a:avLst/>
              </a:prstGeom>
            </p:spPr>
          </p:pic>
          <p:sp>
            <p:nvSpPr>
              <p:cNvPr id="33" name="ZoneTexte 32"/>
              <p:cNvSpPr txBox="1"/>
              <p:nvPr/>
            </p:nvSpPr>
            <p:spPr>
              <a:xfrm>
                <a:off x="2075911" y="2311874"/>
                <a:ext cx="1950926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 smtClean="0">
                    <a:latin typeface="Calibri Light" panose="020F0302020204030204" pitchFamily="34" charset="0"/>
                  </a:rPr>
                  <a:t>3D M-GS® CALIBRATION</a:t>
                </a:r>
              </a:p>
              <a:p>
                <a:pPr algn="ctr"/>
                <a:r>
                  <a:rPr lang="fr-FR" sz="1050" dirty="0" smtClean="0">
                    <a:latin typeface="Calibri Light" panose="020F0302020204030204" pitchFamily="34" charset="0"/>
                  </a:rPr>
                  <a:t>STRATIGRAPHIC GRID</a:t>
                </a:r>
              </a:p>
              <a:p>
                <a:pPr algn="ctr"/>
                <a:endParaRPr lang="fr-FR" sz="1050" dirty="0">
                  <a:latin typeface="Calibri Light" panose="020F0302020204030204" pitchFamily="34" charset="0"/>
                </a:endParaRPr>
              </a:p>
            </p:txBody>
          </p:sp>
        </p:grpSp>
        <p:cxnSp>
          <p:nvCxnSpPr>
            <p:cNvPr id="34" name="Connecteur droit avec flèche 33"/>
            <p:cNvCxnSpPr/>
            <p:nvPr/>
          </p:nvCxnSpPr>
          <p:spPr>
            <a:xfrm rot="5400000" flipV="1">
              <a:off x="6059100" y="1937032"/>
              <a:ext cx="0" cy="396000"/>
            </a:xfrm>
            <a:prstGeom prst="straightConnector1">
              <a:avLst/>
            </a:prstGeom>
            <a:ln w="6350">
              <a:solidFill>
                <a:schemeClr val="bg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H="1">
              <a:off x="1881998" y="3110332"/>
              <a:ext cx="396000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rot="5400000">
              <a:off x="5110008" y="2375262"/>
              <a:ext cx="147600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/>
            <p:cNvSpPr txBox="1"/>
            <p:nvPr/>
          </p:nvSpPr>
          <p:spPr>
            <a:xfrm>
              <a:off x="6508839" y="2790770"/>
              <a:ext cx="274662" cy="261610"/>
            </a:xfrm>
            <a:prstGeom prst="rect">
              <a:avLst/>
            </a:prstGeom>
            <a:solidFill>
              <a:srgbClr val="404C6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3</a:t>
              </a:r>
              <a:endParaRPr lang="fr-FR" sz="1100" dirty="0">
                <a:solidFill>
                  <a:schemeClr val="bg2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7691071" y="2379431"/>
              <a:ext cx="1168910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VELMOD-4a</a:t>
              </a:r>
              <a:endParaRPr lang="fr-FR" sz="12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72" name="Connecteur droit avec flèche 71"/>
            <p:cNvCxnSpPr/>
            <p:nvPr/>
          </p:nvCxnSpPr>
          <p:spPr>
            <a:xfrm>
              <a:off x="6980459" y="2127623"/>
              <a:ext cx="396000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avec flèche 72"/>
            <p:cNvCxnSpPr/>
            <p:nvPr/>
          </p:nvCxnSpPr>
          <p:spPr>
            <a:xfrm>
              <a:off x="3580907" y="3110332"/>
              <a:ext cx="396000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/>
            <p:cNvCxnSpPr/>
            <p:nvPr/>
          </p:nvCxnSpPr>
          <p:spPr>
            <a:xfrm rot="5400000">
              <a:off x="5739374" y="1802437"/>
              <a:ext cx="216000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2614570" y="2693073"/>
            <a:ext cx="7256043" cy="2239721"/>
            <a:chOff x="1843597" y="2719968"/>
            <a:chExt cx="7256043" cy="2239721"/>
          </a:xfrm>
        </p:grpSpPr>
        <p:cxnSp>
          <p:nvCxnSpPr>
            <p:cNvPr id="18" name="Connecteur droit 17"/>
            <p:cNvCxnSpPr/>
            <p:nvPr/>
          </p:nvCxnSpPr>
          <p:spPr>
            <a:xfrm rot="5400000">
              <a:off x="7966239" y="3025968"/>
              <a:ext cx="61200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ZoneTexte 66"/>
            <p:cNvSpPr txBox="1"/>
            <p:nvPr/>
          </p:nvSpPr>
          <p:spPr>
            <a:xfrm>
              <a:off x="7651392" y="2947693"/>
              <a:ext cx="1268296" cy="246221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chemeClr val="bg2">
                      <a:lumMod val="65000"/>
                    </a:schemeClr>
                  </a:solidFill>
                </a:rPr>
                <a:t>AUXILIARY VARIABLE</a:t>
              </a:r>
              <a:endParaRPr lang="fr-FR" sz="1000" dirty="0">
                <a:solidFill>
                  <a:schemeClr val="bg2">
                    <a:lumMod val="65000"/>
                  </a:schemeClr>
                </a:solidFill>
              </a:endParaRP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1843597" y="3227010"/>
              <a:ext cx="7256043" cy="1732679"/>
              <a:chOff x="1843597" y="3227010"/>
              <a:chExt cx="7256043" cy="1732679"/>
            </a:xfrm>
          </p:grpSpPr>
          <p:grpSp>
            <p:nvGrpSpPr>
              <p:cNvPr id="55" name="Groupe 54"/>
              <p:cNvGrpSpPr/>
              <p:nvPr/>
            </p:nvGrpSpPr>
            <p:grpSpPr>
              <a:xfrm>
                <a:off x="2018201" y="3679129"/>
                <a:ext cx="1523849" cy="920267"/>
                <a:chOff x="2210324" y="4773905"/>
                <a:chExt cx="1523849" cy="920267"/>
              </a:xfrm>
            </p:grpSpPr>
            <p:pic>
              <p:nvPicPr>
                <p:cNvPr id="56" name="Image 55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16151" y="4773905"/>
                  <a:ext cx="503238" cy="497317"/>
                </a:xfrm>
                <a:prstGeom prst="rect">
                  <a:avLst/>
                </a:prstGeom>
              </p:spPr>
            </p:pic>
            <p:sp>
              <p:nvSpPr>
                <p:cNvPr id="57" name="ZoneTexte 56"/>
                <p:cNvSpPr txBox="1"/>
                <p:nvPr/>
              </p:nvSpPr>
              <p:spPr>
                <a:xfrm>
                  <a:off x="2210324" y="5278674"/>
                  <a:ext cx="1523849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50" dirty="0" smtClean="0">
                      <a:latin typeface="Calibri Light" panose="020F0302020204030204" pitchFamily="34" charset="0"/>
                    </a:rPr>
                    <a:t>LAYER CAKE,  V0-k PARAMETERIZATION</a:t>
                  </a:r>
                </a:p>
              </p:txBody>
            </p:sp>
          </p:grpSp>
          <p:cxnSp>
            <p:nvCxnSpPr>
              <p:cNvPr id="58" name="Connecteur droit 57"/>
              <p:cNvCxnSpPr/>
              <p:nvPr/>
            </p:nvCxnSpPr>
            <p:spPr>
              <a:xfrm rot="5400000">
                <a:off x="1141926" y="4093256"/>
                <a:ext cx="1404000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avec flèche 58"/>
              <p:cNvCxnSpPr/>
              <p:nvPr/>
            </p:nvCxnSpPr>
            <p:spPr>
              <a:xfrm rot="5400000" flipV="1">
                <a:off x="2078770" y="3778047"/>
                <a:ext cx="0" cy="46800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ZoneTexte 59"/>
              <p:cNvSpPr txBox="1"/>
              <p:nvPr/>
            </p:nvSpPr>
            <p:spPr>
              <a:xfrm>
                <a:off x="2247894" y="4590357"/>
                <a:ext cx="1043778" cy="369332"/>
              </a:xfrm>
              <a:prstGeom prst="rect">
                <a:avLst/>
              </a:prstGeom>
              <a:solidFill>
                <a:srgbClr val="404C6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 smtClean="0">
                    <a:solidFill>
                      <a:schemeClr val="bg2"/>
                    </a:solidFill>
                    <a:latin typeface="Arial Black" panose="020B0A04020102020204" pitchFamily="34" charset="0"/>
                  </a:rPr>
                  <a:t>Independant</a:t>
                </a:r>
                <a:r>
                  <a:rPr lang="fr-FR" sz="900" dirty="0" smtClean="0">
                    <a:solidFill>
                      <a:schemeClr val="bg2"/>
                    </a:solidFill>
                    <a:latin typeface="Arial Black" panose="020B0A04020102020204" pitchFamily="34" charset="0"/>
                  </a:rPr>
                  <a:t> TNO </a:t>
                </a:r>
                <a:r>
                  <a:rPr lang="fr-FR" sz="900" dirty="0" err="1" smtClean="0">
                    <a:solidFill>
                      <a:schemeClr val="bg2"/>
                    </a:solidFill>
                    <a:latin typeface="Arial Black" panose="020B0A04020102020204" pitchFamily="34" charset="0"/>
                  </a:rPr>
                  <a:t>process</a:t>
                </a:r>
                <a:endParaRPr lang="fr-FR" sz="900" dirty="0">
                  <a:solidFill>
                    <a:schemeClr val="bg2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61" name="ZoneTexte 60"/>
              <p:cNvSpPr txBox="1"/>
              <p:nvPr/>
            </p:nvSpPr>
            <p:spPr>
              <a:xfrm>
                <a:off x="3606252" y="3774941"/>
                <a:ext cx="16907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 smtClean="0">
                    <a:solidFill>
                      <a:srgbClr val="005286"/>
                    </a:solidFill>
                    <a:latin typeface="Arial Black" panose="020B0A04020102020204" pitchFamily="34" charset="0"/>
                  </a:rPr>
                  <a:t>V0, k &amp; VINT AT WELL LOCATIONS </a:t>
                </a:r>
                <a:endParaRPr lang="fr-FR" sz="1100" dirty="0">
                  <a:solidFill>
                    <a:srgbClr val="005286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62" name="Connecteur droit 61"/>
              <p:cNvCxnSpPr/>
              <p:nvPr/>
            </p:nvCxnSpPr>
            <p:spPr>
              <a:xfrm rot="5400000">
                <a:off x="8164015" y="3335010"/>
                <a:ext cx="216000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e 62"/>
              <p:cNvGrpSpPr/>
              <p:nvPr/>
            </p:nvGrpSpPr>
            <p:grpSpPr>
              <a:xfrm>
                <a:off x="5350212" y="3688655"/>
                <a:ext cx="1950926" cy="1081850"/>
                <a:chOff x="2075911" y="1807105"/>
                <a:chExt cx="1950926" cy="1081850"/>
              </a:xfrm>
            </p:grpSpPr>
            <p:pic>
              <p:nvPicPr>
                <p:cNvPr id="64" name="Image 63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7047" y="1807105"/>
                  <a:ext cx="503238" cy="497317"/>
                </a:xfrm>
                <a:prstGeom prst="rect">
                  <a:avLst/>
                </a:prstGeom>
              </p:spPr>
            </p:pic>
            <p:sp>
              <p:nvSpPr>
                <p:cNvPr id="65" name="ZoneTexte 64"/>
                <p:cNvSpPr txBox="1"/>
                <p:nvPr/>
              </p:nvSpPr>
              <p:spPr>
                <a:xfrm>
                  <a:off x="2075911" y="2311874"/>
                  <a:ext cx="1950926" cy="577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50" dirty="0" smtClean="0">
                      <a:latin typeface="Calibri Light" panose="020F0302020204030204" pitchFamily="34" charset="0"/>
                    </a:rPr>
                    <a:t>V0 &amp; VINT SPATIALIZATION</a:t>
                  </a:r>
                </a:p>
                <a:p>
                  <a:pPr algn="ctr"/>
                  <a:r>
                    <a:rPr lang="fr-FR" sz="1050" dirty="0" smtClean="0">
                      <a:latin typeface="Calibri Light" panose="020F0302020204030204" pitchFamily="34" charset="0"/>
                    </a:rPr>
                    <a:t>M-GS® CO-KRIGING</a:t>
                  </a:r>
                </a:p>
                <a:p>
                  <a:pPr algn="ctr"/>
                  <a:endParaRPr lang="fr-FR" sz="1050" dirty="0">
                    <a:latin typeface="Calibri Light" panose="020F0302020204030204" pitchFamily="34" charset="0"/>
                  </a:endParaRPr>
                </a:p>
              </p:txBody>
            </p:sp>
          </p:grpSp>
          <p:sp>
            <p:nvSpPr>
              <p:cNvPr id="66" name="ZoneTexte 65"/>
              <p:cNvSpPr txBox="1"/>
              <p:nvPr/>
            </p:nvSpPr>
            <p:spPr>
              <a:xfrm>
                <a:off x="6149937" y="4618463"/>
                <a:ext cx="274662" cy="261610"/>
              </a:xfrm>
              <a:prstGeom prst="rect">
                <a:avLst/>
              </a:prstGeom>
              <a:solidFill>
                <a:srgbClr val="404C6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 smtClean="0">
                    <a:solidFill>
                      <a:schemeClr val="bg2"/>
                    </a:solidFill>
                    <a:latin typeface="Arial Black" panose="020B0A04020102020204" pitchFamily="34" charset="0"/>
                  </a:rPr>
                  <a:t>4</a:t>
                </a:r>
                <a:endParaRPr lang="fr-FR" sz="1100" dirty="0">
                  <a:solidFill>
                    <a:schemeClr val="bg2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68" name="ZoneTexte 67"/>
              <p:cNvSpPr txBox="1"/>
              <p:nvPr/>
            </p:nvSpPr>
            <p:spPr>
              <a:xfrm>
                <a:off x="7358473" y="3788783"/>
                <a:ext cx="17411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 smtClean="0">
                    <a:solidFill>
                      <a:srgbClr val="005286"/>
                    </a:solidFill>
                    <a:latin typeface="Arial Black" panose="020B0A04020102020204" pitchFamily="34" charset="0"/>
                  </a:rPr>
                  <a:t>V0, VINT FOR EACH FORMATION</a:t>
                </a:r>
                <a:endParaRPr lang="fr-FR" sz="1100" dirty="0">
                  <a:solidFill>
                    <a:srgbClr val="005286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69" name="ZoneTexte 68"/>
              <p:cNvSpPr txBox="1"/>
              <p:nvPr/>
            </p:nvSpPr>
            <p:spPr>
              <a:xfrm>
                <a:off x="7642073" y="4254242"/>
                <a:ext cx="1168910" cy="27699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VELMOD-4b</a:t>
                </a:r>
              </a:p>
            </p:txBody>
          </p:sp>
          <p:cxnSp>
            <p:nvCxnSpPr>
              <p:cNvPr id="74" name="Connecteur droit avec flèche 73"/>
              <p:cNvCxnSpPr/>
              <p:nvPr/>
            </p:nvCxnSpPr>
            <p:spPr>
              <a:xfrm rot="5400000">
                <a:off x="1645597" y="3605176"/>
                <a:ext cx="396000" cy="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avec flèche 74"/>
              <p:cNvCxnSpPr/>
              <p:nvPr/>
            </p:nvCxnSpPr>
            <p:spPr>
              <a:xfrm rot="-5400000">
                <a:off x="1645597" y="4489720"/>
                <a:ext cx="396000" cy="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avec flèche 76"/>
              <p:cNvCxnSpPr/>
              <p:nvPr/>
            </p:nvCxnSpPr>
            <p:spPr>
              <a:xfrm rot="5400000" flipV="1">
                <a:off x="5527789" y="3724047"/>
                <a:ext cx="0" cy="57600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avec flèche 77"/>
              <p:cNvCxnSpPr/>
              <p:nvPr/>
            </p:nvCxnSpPr>
            <p:spPr>
              <a:xfrm rot="5400000" flipV="1">
                <a:off x="6898686" y="2065053"/>
                <a:ext cx="0" cy="273600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 rot="5400000">
                <a:off x="5240000" y="3721055"/>
                <a:ext cx="576000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avec flèche 79"/>
              <p:cNvCxnSpPr/>
              <p:nvPr/>
            </p:nvCxnSpPr>
            <p:spPr>
              <a:xfrm rot="-10800000">
                <a:off x="6856084" y="3436316"/>
                <a:ext cx="396000" cy="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avec flèche 93"/>
              <p:cNvCxnSpPr/>
              <p:nvPr/>
            </p:nvCxnSpPr>
            <p:spPr>
              <a:xfrm>
                <a:off x="6696212" y="4012047"/>
                <a:ext cx="576000" cy="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avec flèche 95"/>
              <p:cNvCxnSpPr/>
              <p:nvPr/>
            </p:nvCxnSpPr>
            <p:spPr>
              <a:xfrm>
                <a:off x="3137600" y="3998687"/>
                <a:ext cx="468000" cy="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e 10"/>
          <p:cNvGrpSpPr/>
          <p:nvPr/>
        </p:nvGrpSpPr>
        <p:grpSpPr>
          <a:xfrm>
            <a:off x="2611696" y="4596625"/>
            <a:ext cx="7204381" cy="2053230"/>
            <a:chOff x="1840723" y="4623520"/>
            <a:chExt cx="7204381" cy="2053230"/>
          </a:xfrm>
        </p:grpSpPr>
        <p:grpSp>
          <p:nvGrpSpPr>
            <p:cNvPr id="81" name="Groupe 80"/>
            <p:cNvGrpSpPr/>
            <p:nvPr/>
          </p:nvGrpSpPr>
          <p:grpSpPr>
            <a:xfrm>
              <a:off x="5350212" y="5485332"/>
              <a:ext cx="1950926" cy="1081850"/>
              <a:chOff x="2075911" y="1807105"/>
              <a:chExt cx="1950926" cy="1081850"/>
            </a:xfrm>
          </p:grpSpPr>
          <p:pic>
            <p:nvPicPr>
              <p:cNvPr id="82" name="Image 81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7047" y="1807105"/>
                <a:ext cx="503238" cy="497317"/>
              </a:xfrm>
              <a:prstGeom prst="rect">
                <a:avLst/>
              </a:prstGeom>
            </p:spPr>
          </p:pic>
          <p:sp>
            <p:nvSpPr>
              <p:cNvPr id="83" name="ZoneTexte 82"/>
              <p:cNvSpPr txBox="1"/>
              <p:nvPr/>
            </p:nvSpPr>
            <p:spPr>
              <a:xfrm>
                <a:off x="2075911" y="2311874"/>
                <a:ext cx="1950926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 smtClean="0">
                    <a:latin typeface="Calibri Light" panose="020F0302020204030204" pitchFamily="34" charset="0"/>
                  </a:rPr>
                  <a:t>VINT RESIDUAL CALIBRATION</a:t>
                </a:r>
              </a:p>
              <a:p>
                <a:pPr algn="ctr"/>
                <a:r>
                  <a:rPr lang="fr-FR" sz="1050" dirty="0" smtClean="0">
                    <a:latin typeface="Calibri Light" panose="020F0302020204030204" pitchFamily="34" charset="0"/>
                  </a:rPr>
                  <a:t>FKED</a:t>
                </a:r>
              </a:p>
              <a:p>
                <a:pPr algn="ctr"/>
                <a:endParaRPr lang="fr-FR" sz="1050" dirty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84" name="ZoneTexte 83"/>
            <p:cNvSpPr txBox="1"/>
            <p:nvPr/>
          </p:nvSpPr>
          <p:spPr>
            <a:xfrm>
              <a:off x="6149937" y="6415140"/>
              <a:ext cx="274662" cy="261610"/>
            </a:xfrm>
            <a:prstGeom prst="rect">
              <a:avLst/>
            </a:prstGeom>
            <a:solidFill>
              <a:srgbClr val="404C6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7303937" y="5530179"/>
              <a:ext cx="17411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rgbClr val="005286"/>
                  </a:solidFill>
                  <a:latin typeface="Arial Black" panose="020B0A04020102020204" pitchFamily="34" charset="0"/>
                </a:rPr>
                <a:t>V0, VINT FOR EACH FORMATION</a:t>
              </a:r>
              <a:endParaRPr lang="fr-FR" sz="1100" dirty="0">
                <a:solidFill>
                  <a:srgbClr val="00528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587537" y="5995638"/>
              <a:ext cx="1168910" cy="49244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VELMOD-4b</a:t>
              </a:r>
            </a:p>
            <a:p>
              <a:pPr algn="ctr"/>
              <a:r>
                <a:rPr lang="fr-FR" sz="1400" dirty="0" smtClean="0">
                  <a:solidFill>
                    <a:schemeClr val="bg1"/>
                  </a:solidFill>
                  <a:latin typeface="Calibri Light" panose="020F0302020204030204" pitchFamily="34" charset="0"/>
                </a:rPr>
                <a:t>FINAL</a:t>
              </a:r>
              <a:endParaRPr lang="fr-FR" sz="1200" dirty="0" smtClean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87" name="Connecteur droit 86"/>
            <p:cNvCxnSpPr/>
            <p:nvPr/>
          </p:nvCxnSpPr>
          <p:spPr>
            <a:xfrm rot="5400000">
              <a:off x="7931246" y="4947520"/>
              <a:ext cx="64800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avec flèche 87"/>
            <p:cNvCxnSpPr/>
            <p:nvPr/>
          </p:nvCxnSpPr>
          <p:spPr>
            <a:xfrm rot="5400000" flipV="1">
              <a:off x="5524913" y="5553805"/>
              <a:ext cx="0" cy="57600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avec flèche 88"/>
            <p:cNvCxnSpPr/>
            <p:nvPr/>
          </p:nvCxnSpPr>
          <p:spPr>
            <a:xfrm rot="5400000" flipV="1">
              <a:off x="6895810" y="3908220"/>
              <a:ext cx="0" cy="273600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avec flèche 89"/>
            <p:cNvCxnSpPr/>
            <p:nvPr/>
          </p:nvCxnSpPr>
          <p:spPr>
            <a:xfrm rot="-10800000">
              <a:off x="6853208" y="5276827"/>
              <a:ext cx="396000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ZoneTexte 90"/>
            <p:cNvSpPr txBox="1"/>
            <p:nvPr/>
          </p:nvSpPr>
          <p:spPr>
            <a:xfrm>
              <a:off x="7635033" y="4790301"/>
              <a:ext cx="1268296" cy="246221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chemeClr val="bg2">
                      <a:lumMod val="65000"/>
                    </a:schemeClr>
                  </a:solidFill>
                </a:rPr>
                <a:t>AUXILIARY VARIABLE</a:t>
              </a:r>
              <a:endParaRPr lang="fr-FR" sz="1000" dirty="0">
                <a:solidFill>
                  <a:schemeClr val="bg2">
                    <a:lumMod val="65000"/>
                  </a:schemeClr>
                </a:solidFill>
              </a:endParaRP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3606252" y="5651346"/>
              <a:ext cx="16907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rgbClr val="005286"/>
                  </a:solidFill>
                  <a:latin typeface="Arial Black" panose="020B0A04020102020204" pitchFamily="34" charset="0"/>
                </a:rPr>
                <a:t>VINT AT WELL LOCATIONS </a:t>
              </a:r>
              <a:endParaRPr lang="fr-FR" sz="1100" dirty="0">
                <a:solidFill>
                  <a:srgbClr val="005286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93" name="Connecteur droit 92"/>
            <p:cNvCxnSpPr/>
            <p:nvPr/>
          </p:nvCxnSpPr>
          <p:spPr>
            <a:xfrm flipH="1">
              <a:off x="1861493" y="5844681"/>
              <a:ext cx="180000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>
              <a:off x="6707109" y="5823382"/>
              <a:ext cx="576000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rot="5400000">
              <a:off x="1139052" y="5841514"/>
              <a:ext cx="140400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avec flèche 97"/>
            <p:cNvCxnSpPr/>
            <p:nvPr/>
          </p:nvCxnSpPr>
          <p:spPr>
            <a:xfrm rot="5400000">
              <a:off x="1642723" y="5396564"/>
              <a:ext cx="396000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avec flèche 98"/>
            <p:cNvCxnSpPr/>
            <p:nvPr/>
          </p:nvCxnSpPr>
          <p:spPr>
            <a:xfrm rot="-5400000">
              <a:off x="1642723" y="6281108"/>
              <a:ext cx="396000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rot="5400000">
              <a:off x="5227136" y="5560060"/>
              <a:ext cx="57600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32604" y="78444"/>
            <a:ext cx="3030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Formations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191847" y="795669"/>
            <a:ext cx="8280400" cy="788235"/>
            <a:chOff x="234379" y="1386694"/>
            <a:chExt cx="8280400" cy="788235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34379" y="1386694"/>
              <a:ext cx="608157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4D4D4D"/>
                </a:buClr>
              </a:pPr>
              <a:r>
                <a:rPr lang="en-US" altLang="fr-FR" sz="2000" b="1" dirty="0" smtClean="0">
                  <a:solidFill>
                    <a:srgbClr val="0B5085"/>
                  </a:solidFill>
                  <a:latin typeface="Arial Black" panose="020B0A04020102020204" pitchFamily="34" charset="0"/>
                </a:rPr>
                <a:t>NU</a:t>
              </a:r>
              <a:endParaRPr lang="en-US" altLang="fr-FR" sz="2000" b="1" dirty="0">
                <a:solidFill>
                  <a:srgbClr val="0B5085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234379" y="1772638"/>
              <a:ext cx="82804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buClr>
                  <a:srgbClr val="4D4D4D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2000" dirty="0" smtClean="0">
                  <a:latin typeface="Calibri Light" panose="020F0302020204030204" pitchFamily="34" charset="0"/>
                </a:rPr>
                <a:t>Upper North Sea Group</a:t>
              </a:r>
              <a:endParaRPr lang="en-US" sz="2000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91847" y="1666636"/>
            <a:ext cx="8280400" cy="788235"/>
            <a:chOff x="234379" y="1386694"/>
            <a:chExt cx="8280400" cy="788235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34379" y="1386694"/>
              <a:ext cx="808532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4D4D4D"/>
                </a:buClr>
              </a:pPr>
              <a:r>
                <a:rPr lang="en-US" altLang="fr-FR" sz="2000" b="1" dirty="0" smtClean="0">
                  <a:solidFill>
                    <a:srgbClr val="0B5085"/>
                  </a:solidFill>
                  <a:latin typeface="Arial Black" panose="020B0A04020102020204" pitchFamily="34" charset="0"/>
                </a:rPr>
                <a:t>NLM</a:t>
              </a:r>
              <a:endParaRPr lang="en-US" altLang="fr-FR" sz="2000" b="1" dirty="0">
                <a:solidFill>
                  <a:srgbClr val="0B5085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234379" y="1772638"/>
              <a:ext cx="82804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buClr>
                  <a:srgbClr val="4D4D4D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2000" dirty="0" smtClean="0">
                  <a:latin typeface="Calibri Light" panose="020F0302020204030204" pitchFamily="34" charset="0"/>
                </a:rPr>
                <a:t>Middle and Lower North Sea Group</a:t>
              </a:r>
              <a:endParaRPr lang="en-US" sz="2000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91847" y="2517007"/>
            <a:ext cx="8280400" cy="788235"/>
            <a:chOff x="234379" y="1386694"/>
            <a:chExt cx="8280400" cy="788235"/>
          </a:xfrm>
        </p:grpSpPr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34379" y="1386694"/>
              <a:ext cx="593730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4D4D4D"/>
                </a:buClr>
              </a:pPr>
              <a:r>
                <a:rPr lang="en-US" altLang="fr-FR" sz="2000" b="1" dirty="0" smtClean="0">
                  <a:solidFill>
                    <a:srgbClr val="0B5085"/>
                  </a:solidFill>
                  <a:latin typeface="Arial Black" panose="020B0A04020102020204" pitchFamily="34" charset="0"/>
                </a:rPr>
                <a:t>CK</a:t>
              </a:r>
              <a:endParaRPr lang="en-US" altLang="fr-FR" sz="2000" b="1" dirty="0">
                <a:solidFill>
                  <a:srgbClr val="0B5085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234379" y="1772638"/>
              <a:ext cx="82804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buClr>
                  <a:srgbClr val="4D4D4D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2000" dirty="0" smtClean="0">
                  <a:latin typeface="Calibri Light" panose="020F0302020204030204" pitchFamily="34" charset="0"/>
                </a:rPr>
                <a:t>Chalk Group</a:t>
              </a:r>
              <a:endParaRPr lang="en-US" sz="2000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191847" y="3375454"/>
            <a:ext cx="8280400" cy="788235"/>
            <a:chOff x="234379" y="1386694"/>
            <a:chExt cx="8280400" cy="788235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34379" y="1386694"/>
              <a:ext cx="608157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4D4D4D"/>
                </a:buClr>
              </a:pPr>
              <a:r>
                <a:rPr lang="en-US" altLang="fr-FR" sz="2000" b="1" dirty="0" smtClean="0">
                  <a:solidFill>
                    <a:srgbClr val="0B5085"/>
                  </a:solidFill>
                  <a:latin typeface="Arial Black" panose="020B0A04020102020204" pitchFamily="34" charset="0"/>
                </a:rPr>
                <a:t>KN</a:t>
              </a:r>
              <a:endParaRPr lang="en-US" altLang="fr-FR" sz="2000" b="1" dirty="0">
                <a:solidFill>
                  <a:srgbClr val="0B5085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234379" y="1772638"/>
              <a:ext cx="82804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buClr>
                  <a:srgbClr val="4D4D4D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2000" dirty="0" err="1" smtClean="0">
                  <a:latin typeface="Calibri Light" panose="020F0302020204030204" pitchFamily="34" charset="0"/>
                </a:rPr>
                <a:t>Rijnland</a:t>
              </a:r>
              <a:r>
                <a:rPr lang="en-US" sz="2000" dirty="0" smtClean="0">
                  <a:latin typeface="Calibri Light" panose="020F0302020204030204" pitchFamily="34" charset="0"/>
                </a:rPr>
                <a:t> Group</a:t>
              </a:r>
              <a:endParaRPr lang="en-US" sz="2000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191847" y="5079155"/>
            <a:ext cx="8280400" cy="788235"/>
            <a:chOff x="234379" y="1386694"/>
            <a:chExt cx="8280400" cy="788235"/>
          </a:xfrm>
        </p:grpSpPr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34379" y="1386694"/>
              <a:ext cx="792502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4D4D4D"/>
                </a:buClr>
              </a:pPr>
              <a:r>
                <a:rPr lang="en-US" altLang="fr-FR" sz="2000" b="1" dirty="0" smtClean="0">
                  <a:solidFill>
                    <a:srgbClr val="0B5085"/>
                  </a:solidFill>
                  <a:latin typeface="Arial Black" panose="020B0A04020102020204" pitchFamily="34" charset="0"/>
                </a:rPr>
                <a:t>RNB</a:t>
              </a:r>
              <a:endParaRPr lang="en-US" altLang="fr-FR" sz="2000" b="1" dirty="0">
                <a:solidFill>
                  <a:srgbClr val="0B5085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234379" y="1772638"/>
              <a:ext cx="82804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buClr>
                  <a:srgbClr val="4D4D4D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2000" dirty="0" smtClean="0">
                  <a:latin typeface="Calibri Light" panose="020F0302020204030204" pitchFamily="34" charset="0"/>
                </a:rPr>
                <a:t>Upper and Lower Germanic </a:t>
              </a:r>
              <a:r>
                <a:rPr lang="en-US" sz="2000" dirty="0" err="1" smtClean="0">
                  <a:latin typeface="Calibri Light" panose="020F0302020204030204" pitchFamily="34" charset="0"/>
                </a:rPr>
                <a:t>Trias</a:t>
              </a:r>
              <a:r>
                <a:rPr lang="en-US" sz="2000" dirty="0" smtClean="0">
                  <a:latin typeface="Calibri Light" panose="020F0302020204030204" pitchFamily="34" charset="0"/>
                </a:rPr>
                <a:t> Group </a:t>
              </a:r>
              <a:endParaRPr lang="en-US" sz="2000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191847" y="5925707"/>
            <a:ext cx="8280400" cy="788235"/>
            <a:chOff x="234379" y="1386694"/>
            <a:chExt cx="8280400" cy="788235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34379" y="1386694"/>
              <a:ext cx="553654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4D4D4D"/>
                </a:buClr>
              </a:pPr>
              <a:r>
                <a:rPr lang="en-US" altLang="fr-FR" sz="2000" b="1" dirty="0" smtClean="0">
                  <a:solidFill>
                    <a:srgbClr val="0B5085"/>
                  </a:solidFill>
                  <a:latin typeface="Arial Black" panose="020B0A04020102020204" pitchFamily="34" charset="0"/>
                </a:rPr>
                <a:t>ZE</a:t>
              </a:r>
              <a:endParaRPr lang="en-US" altLang="fr-FR" sz="2000" b="1" dirty="0">
                <a:solidFill>
                  <a:srgbClr val="0B5085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234379" y="1772638"/>
              <a:ext cx="82804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buClr>
                  <a:srgbClr val="4D4D4D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2000" dirty="0">
                  <a:latin typeface="Calibri Light" panose="020F0302020204030204" pitchFamily="34" charset="0"/>
                </a:rPr>
                <a:t>Z</a:t>
              </a:r>
              <a:r>
                <a:rPr lang="en-US" sz="2000" dirty="0" smtClean="0">
                  <a:latin typeface="Calibri Light" panose="020F0302020204030204" pitchFamily="34" charset="0"/>
                </a:rPr>
                <a:t>echstein</a:t>
              </a:r>
              <a:endParaRPr lang="en-US" sz="2000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5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5209798" y="-32658"/>
            <a:ext cx="4937363" cy="7246620"/>
            <a:chOff x="5209798" y="-32658"/>
            <a:chExt cx="4937363" cy="7246620"/>
          </a:xfrm>
        </p:grpSpPr>
        <p:grpSp>
          <p:nvGrpSpPr>
            <p:cNvPr id="7" name="Groupe 6"/>
            <p:cNvGrpSpPr/>
            <p:nvPr/>
          </p:nvGrpSpPr>
          <p:grpSpPr>
            <a:xfrm>
              <a:off x="6752451" y="-32658"/>
              <a:ext cx="3394710" cy="7246620"/>
              <a:chOff x="6752451" y="-32658"/>
              <a:chExt cx="3394710" cy="7246620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52995" y="-32658"/>
                <a:ext cx="3383280" cy="3594735"/>
              </a:xfrm>
              <a:prstGeom prst="rect">
                <a:avLst/>
              </a:prstGeom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2451" y="3562077"/>
                <a:ext cx="3394710" cy="3651885"/>
              </a:xfrm>
              <a:prstGeom prst="rect">
                <a:avLst/>
              </a:prstGeom>
            </p:spPr>
          </p:pic>
        </p:grpSp>
        <p:sp>
          <p:nvSpPr>
            <p:cNvPr id="52" name="Flèche droite 51"/>
            <p:cNvSpPr/>
            <p:nvPr/>
          </p:nvSpPr>
          <p:spPr>
            <a:xfrm>
              <a:off x="5209798" y="3203343"/>
              <a:ext cx="558800" cy="448734"/>
            </a:xfrm>
            <a:prstGeom prst="right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91847" y="4214670"/>
            <a:ext cx="8280400" cy="788235"/>
            <a:chOff x="234379" y="1386694"/>
            <a:chExt cx="8280400" cy="788235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34379" y="1386694"/>
              <a:ext cx="734794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4D4D4D"/>
                </a:buClr>
              </a:pPr>
              <a:r>
                <a:rPr lang="en-US" altLang="fr-FR" sz="2000" b="1" dirty="0" smtClean="0">
                  <a:solidFill>
                    <a:srgbClr val="0B5085"/>
                  </a:solidFill>
                  <a:latin typeface="Arial Black" panose="020B0A04020102020204" pitchFamily="34" charset="0"/>
                </a:rPr>
                <a:t>SAT</a:t>
              </a:r>
              <a:endParaRPr lang="en-US" altLang="fr-FR" sz="2000" b="1" dirty="0">
                <a:solidFill>
                  <a:srgbClr val="0B5085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234379" y="1772638"/>
              <a:ext cx="82804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buClr>
                  <a:srgbClr val="4D4D4D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2000" dirty="0" err="1" smtClean="0">
                  <a:latin typeface="Calibri Light" panose="020F0302020204030204" pitchFamily="34" charset="0"/>
                </a:rPr>
                <a:t>Schieland</a:t>
              </a:r>
              <a:r>
                <a:rPr lang="en-US" sz="2000" dirty="0" smtClean="0">
                  <a:latin typeface="Calibri Light" panose="020F0302020204030204" pitchFamily="34" charset="0"/>
                </a:rPr>
                <a:t> and </a:t>
              </a:r>
              <a:r>
                <a:rPr lang="en-US" sz="2000" dirty="0" err="1" smtClean="0">
                  <a:latin typeface="Calibri Light" panose="020F0302020204030204" pitchFamily="34" charset="0"/>
                </a:rPr>
                <a:t>Altena</a:t>
              </a:r>
              <a:r>
                <a:rPr lang="en-US" sz="2000" dirty="0" smtClean="0">
                  <a:latin typeface="Calibri Light" panose="020F0302020204030204" pitchFamily="34" charset="0"/>
                </a:rPr>
                <a:t> Group</a:t>
              </a:r>
              <a:endParaRPr lang="en-US" sz="2000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9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884284" y="2898762"/>
            <a:ext cx="8177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VELMOD-4 building</a:t>
            </a:r>
            <a:endParaRPr lang="fr-FR" sz="60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32604" y="78444"/>
            <a:ext cx="2729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Flowchart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75820" y="920147"/>
            <a:ext cx="18581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RAW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VELOCITIES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2D &amp; 3D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94292" y="2876450"/>
            <a:ext cx="19680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WELL TIME DEPTH FUNCTIONS</a:t>
            </a:r>
          </a:p>
          <a:p>
            <a:pPr algn="ctr"/>
            <a:r>
              <a:rPr lang="fr-FR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(</a:t>
            </a:r>
            <a:r>
              <a:rPr lang="fr-FR" sz="1100" dirty="0" err="1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checkshots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fr-FR" sz="1100" dirty="0" err="1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sonics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...)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000553" y="4815688"/>
            <a:ext cx="15231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HORIZONS (TWT)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81536" y="6269037"/>
            <a:ext cx="2111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WELL TOPS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811657" y="912688"/>
            <a:ext cx="154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MERGE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VELOCITY VOLUME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84" y="995828"/>
            <a:ext cx="503238" cy="49731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351880" y="1500597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3D M-GS® GRIDDING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(NON STATIONARY KRIGING)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rot="5400000" flipV="1">
            <a:off x="4920230" y="1148198"/>
            <a:ext cx="0" cy="21600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190012" y="1936547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70" name="Connecteur droit avec flèche 69"/>
          <p:cNvCxnSpPr/>
          <p:nvPr/>
        </p:nvCxnSpPr>
        <p:spPr>
          <a:xfrm>
            <a:off x="5694891" y="1256198"/>
            <a:ext cx="287259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73" y="985502"/>
            <a:ext cx="503238" cy="49731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964557" y="1490271"/>
            <a:ext cx="17342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QC, CONDITIONING,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GEOSTATISTICAL FILTERING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rot="5400000" flipV="1">
            <a:off x="2408619" y="1137872"/>
            <a:ext cx="0" cy="21600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188303" y="912688"/>
            <a:ext cx="18581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QUALIFIED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VELOCITIES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2D &amp; 3D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694350" y="1922138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>
            <a:off x="3172819" y="1256198"/>
            <a:ext cx="287259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132673" y="1729426"/>
            <a:ext cx="17655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CALIBRATED</a:t>
            </a:r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SEISMIC VELOCITY VOLUME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55" y="1847767"/>
            <a:ext cx="503238" cy="497317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6441219" y="2352536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3D M-GS® CALIBRATION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STRATIGRAPHIC GRID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rot="5400000" flipV="1">
            <a:off x="6830073" y="1910137"/>
            <a:ext cx="0" cy="39600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2652971" y="3083437"/>
            <a:ext cx="396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5400000">
            <a:off x="5880981" y="2348367"/>
            <a:ext cx="147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7279812" y="2763875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462044" y="2352536"/>
            <a:ext cx="1168910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VELMOD-4a</a:t>
            </a:r>
            <a:endParaRPr lang="fr-FR" sz="12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7751432" y="2100728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4351880" y="3083437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rot="5400000">
            <a:off x="6510347" y="1775542"/>
            <a:ext cx="21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8737212" y="2999073"/>
            <a:ext cx="61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8414462" y="2920798"/>
            <a:ext cx="1268296" cy="2462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2">
                    <a:lumMod val="75000"/>
                  </a:schemeClr>
                </a:solidFill>
              </a:rPr>
              <a:t>AUXILIARY VARIABLE</a:t>
            </a:r>
            <a:endParaRPr lang="fr-FR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01" y="3652234"/>
            <a:ext cx="503238" cy="497317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2789174" y="4157003"/>
            <a:ext cx="15238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LAYER CAKE,  V0-k PARAMETERIZATION</a:t>
            </a:r>
          </a:p>
        </p:txBody>
      </p:sp>
      <p:cxnSp>
        <p:nvCxnSpPr>
          <p:cNvPr id="58" name="Connecteur droit 57"/>
          <p:cNvCxnSpPr/>
          <p:nvPr/>
        </p:nvCxnSpPr>
        <p:spPr>
          <a:xfrm rot="5400000">
            <a:off x="1912899" y="4066361"/>
            <a:ext cx="1404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rot="5400000" flipV="1">
            <a:off x="2849743" y="3751152"/>
            <a:ext cx="0" cy="468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3018867" y="4563462"/>
            <a:ext cx="104377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Independant</a:t>
            </a:r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TNO </a:t>
            </a:r>
            <a:r>
              <a:rPr lang="fr-FR" sz="9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process</a:t>
            </a:r>
            <a:endParaRPr lang="fr-FR" sz="9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377225" y="3748046"/>
            <a:ext cx="1690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V0, k &amp; VINT AT WELL LOCATIONS 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62" name="Connecteur droit 61"/>
          <p:cNvCxnSpPr/>
          <p:nvPr/>
        </p:nvCxnSpPr>
        <p:spPr>
          <a:xfrm rot="5400000">
            <a:off x="8934988" y="3308115"/>
            <a:ext cx="21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age 6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21" y="3661760"/>
            <a:ext cx="503238" cy="497317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6121185" y="4166529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V0 &amp; VINT SPATIALIZATION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M-GS® CO-KRIGING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920910" y="4591568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4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8129446" y="3761888"/>
            <a:ext cx="1741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V0, VINT FOR EACH FORMATION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8413046" y="4227347"/>
            <a:ext cx="1168910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VELMOD-4b</a:t>
            </a:r>
          </a:p>
        </p:txBody>
      </p:sp>
      <p:cxnSp>
        <p:nvCxnSpPr>
          <p:cNvPr id="74" name="Connecteur droit avec flèche 73"/>
          <p:cNvCxnSpPr/>
          <p:nvPr/>
        </p:nvCxnSpPr>
        <p:spPr>
          <a:xfrm rot="5400000">
            <a:off x="2416570" y="3578281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rot="16200000">
            <a:off x="2416570" y="4462825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rot="5400000" flipV="1">
            <a:off x="6298762" y="3697152"/>
            <a:ext cx="0" cy="57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rot="5400000" flipV="1">
            <a:off x="7669659" y="2038158"/>
            <a:ext cx="0" cy="273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rot="5400000">
            <a:off x="6010973" y="3694160"/>
            <a:ext cx="57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rot="10800000">
            <a:off x="7627057" y="3399589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>
            <a:off x="7467185" y="3985152"/>
            <a:ext cx="57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>
            <a:off x="3908573" y="3971792"/>
            <a:ext cx="468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Image 8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21" y="5458437"/>
            <a:ext cx="503238" cy="497317"/>
          </a:xfrm>
          <a:prstGeom prst="rect">
            <a:avLst/>
          </a:prstGeom>
        </p:spPr>
      </p:pic>
      <p:sp>
        <p:nvSpPr>
          <p:cNvPr id="83" name="ZoneTexte 82"/>
          <p:cNvSpPr txBox="1"/>
          <p:nvPr/>
        </p:nvSpPr>
        <p:spPr>
          <a:xfrm>
            <a:off x="6121185" y="5963206"/>
            <a:ext cx="19509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VINT RESIDUAL CALIBRATION</a:t>
            </a:r>
          </a:p>
          <a:p>
            <a:pPr algn="ctr"/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FKED</a:t>
            </a:r>
          </a:p>
          <a:p>
            <a:pPr algn="ctr"/>
            <a:endParaRPr lang="fr-FR" sz="105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6920910" y="6388245"/>
            <a:ext cx="27466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8074910" y="5503284"/>
            <a:ext cx="1741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V0, VINT FOR EACH FORMATION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8358510" y="5968743"/>
            <a:ext cx="1168910" cy="492443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VELMOD-4b</a:t>
            </a:r>
          </a:p>
          <a:p>
            <a:pPr algn="ctr"/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FINAL</a:t>
            </a:r>
            <a:endParaRPr lang="fr-FR" sz="1200" dirty="0" smtClean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87" name="Connecteur droit 86"/>
          <p:cNvCxnSpPr/>
          <p:nvPr/>
        </p:nvCxnSpPr>
        <p:spPr>
          <a:xfrm rot="5400000">
            <a:off x="8702219" y="4920625"/>
            <a:ext cx="648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rot="5400000" flipV="1">
            <a:off x="6295886" y="5526910"/>
            <a:ext cx="0" cy="57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rot="5400000" flipV="1">
            <a:off x="7666783" y="3881325"/>
            <a:ext cx="0" cy="273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rot="10800000">
            <a:off x="7624181" y="5249932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8388676" y="4763406"/>
            <a:ext cx="1268296" cy="2462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2">
                    <a:lumMod val="75000"/>
                  </a:schemeClr>
                </a:solidFill>
              </a:rPr>
              <a:t>AUXILIARY VARIABLE</a:t>
            </a:r>
            <a:endParaRPr lang="fr-FR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4377225" y="5624451"/>
            <a:ext cx="1690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VINT AT WELL LOCATIONS </a:t>
            </a:r>
            <a:endParaRPr lang="fr-FR" sz="11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 flipH="1">
            <a:off x="2632466" y="5817786"/>
            <a:ext cx="180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>
            <a:off x="7478082" y="5796487"/>
            <a:ext cx="57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rot="5400000">
            <a:off x="1910025" y="5814619"/>
            <a:ext cx="1404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rot="5400000">
            <a:off x="2413696" y="5369669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rot="16200000">
            <a:off x="2413696" y="6254213"/>
            <a:ext cx="3960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rot="5400000">
            <a:off x="5998109" y="5533165"/>
            <a:ext cx="576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7</a:t>
            </a:fld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775820" y="912688"/>
            <a:ext cx="4270647" cy="1271060"/>
            <a:chOff x="775820" y="912688"/>
            <a:chExt cx="4270647" cy="1271060"/>
          </a:xfrm>
        </p:grpSpPr>
        <p:sp>
          <p:nvSpPr>
            <p:cNvPr id="118" name="ZoneTexte 117"/>
            <p:cNvSpPr txBox="1"/>
            <p:nvPr/>
          </p:nvSpPr>
          <p:spPr>
            <a:xfrm>
              <a:off x="775820" y="920147"/>
              <a:ext cx="185816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u="sng" dirty="0" smtClean="0">
                  <a:solidFill>
                    <a:srgbClr val="FF7B36"/>
                  </a:solidFill>
                  <a:latin typeface="Arial Black" panose="020B0A04020102020204" pitchFamily="34" charset="0"/>
                </a:rPr>
                <a:t>RAW</a:t>
              </a:r>
              <a:r>
                <a:rPr lang="fr-FR" sz="1100" dirty="0" smtClean="0">
                  <a:solidFill>
                    <a:srgbClr val="FF7B36"/>
                  </a:solidFill>
                  <a:latin typeface="Arial Black" panose="020B0A04020102020204" pitchFamily="34" charset="0"/>
                </a:rPr>
                <a:t> SEISMIC VELOCITIES</a:t>
              </a:r>
            </a:p>
            <a:p>
              <a:pPr algn="ctr"/>
              <a:r>
                <a:rPr lang="fr-FR" sz="1100" dirty="0" smtClean="0">
                  <a:solidFill>
                    <a:srgbClr val="FF7B36"/>
                  </a:solidFill>
                  <a:latin typeface="Arial Black" panose="020B0A04020102020204" pitchFamily="34" charset="0"/>
                </a:rPr>
                <a:t>2D &amp; 3D</a:t>
              </a:r>
              <a:endParaRPr lang="fr-FR" sz="1100" dirty="0">
                <a:solidFill>
                  <a:srgbClr val="FF7B36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119" name="Groupe 118"/>
            <p:cNvGrpSpPr/>
            <p:nvPr/>
          </p:nvGrpSpPr>
          <p:grpSpPr>
            <a:xfrm>
              <a:off x="1964557" y="912688"/>
              <a:ext cx="3081910" cy="1271060"/>
              <a:chOff x="1193584" y="939583"/>
              <a:chExt cx="3081910" cy="1271060"/>
            </a:xfrm>
          </p:grpSpPr>
          <p:grpSp>
            <p:nvGrpSpPr>
              <p:cNvPr id="120" name="Groupe 119"/>
              <p:cNvGrpSpPr/>
              <p:nvPr/>
            </p:nvGrpSpPr>
            <p:grpSpPr>
              <a:xfrm>
                <a:off x="1193584" y="1012397"/>
                <a:ext cx="1734248" cy="1081850"/>
                <a:chOff x="2146931" y="1807105"/>
                <a:chExt cx="1734248" cy="1081850"/>
              </a:xfrm>
            </p:grpSpPr>
            <p:pic>
              <p:nvPicPr>
                <p:cNvPr id="125" name="Image 124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7047" y="1807105"/>
                  <a:ext cx="503238" cy="497317"/>
                </a:xfrm>
                <a:prstGeom prst="rect">
                  <a:avLst/>
                </a:prstGeom>
              </p:spPr>
            </p:pic>
            <p:sp>
              <p:nvSpPr>
                <p:cNvPr id="126" name="ZoneTexte 125"/>
                <p:cNvSpPr txBox="1"/>
                <p:nvPr/>
              </p:nvSpPr>
              <p:spPr>
                <a:xfrm>
                  <a:off x="2146931" y="2311874"/>
                  <a:ext cx="1734248" cy="577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50" dirty="0" smtClean="0">
                      <a:latin typeface="Calibri Light" panose="020F0302020204030204" pitchFamily="34" charset="0"/>
                    </a:rPr>
                    <a:t>QC, CONDITIONING,</a:t>
                  </a:r>
                </a:p>
                <a:p>
                  <a:pPr algn="ctr"/>
                  <a:r>
                    <a:rPr lang="fr-FR" sz="1050" dirty="0" smtClean="0">
                      <a:latin typeface="Calibri Light" panose="020F0302020204030204" pitchFamily="34" charset="0"/>
                    </a:rPr>
                    <a:t>GEOSTATISTICAL FILTERING</a:t>
                  </a:r>
                </a:p>
                <a:p>
                  <a:pPr algn="ctr"/>
                  <a:endParaRPr lang="fr-FR" sz="1050" dirty="0">
                    <a:latin typeface="Calibri Light" panose="020F0302020204030204" pitchFamily="34" charset="0"/>
                  </a:endParaRPr>
                </a:p>
              </p:txBody>
            </p:sp>
          </p:grpSp>
          <p:cxnSp>
            <p:nvCxnSpPr>
              <p:cNvPr id="121" name="Connecteur droit avec flèche 120"/>
              <p:cNvCxnSpPr/>
              <p:nvPr/>
            </p:nvCxnSpPr>
            <p:spPr>
              <a:xfrm rot="5400000" flipV="1">
                <a:off x="1637646" y="1164767"/>
                <a:ext cx="0" cy="216000"/>
              </a:xfrm>
              <a:prstGeom prst="straightConnector1">
                <a:avLst/>
              </a:prstGeom>
              <a:ln w="6350">
                <a:solidFill>
                  <a:schemeClr val="bg2">
                    <a:lumMod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ZoneTexte 121"/>
              <p:cNvSpPr txBox="1"/>
              <p:nvPr/>
            </p:nvSpPr>
            <p:spPr>
              <a:xfrm>
                <a:off x="2417330" y="939583"/>
                <a:ext cx="1858164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u="sng" dirty="0" smtClean="0">
                    <a:solidFill>
                      <a:srgbClr val="005286"/>
                    </a:solidFill>
                    <a:latin typeface="Arial Black" panose="020B0A04020102020204" pitchFamily="34" charset="0"/>
                  </a:rPr>
                  <a:t>QUALIFIED</a:t>
                </a:r>
                <a:r>
                  <a:rPr lang="fr-FR" sz="1100" dirty="0" smtClean="0">
                    <a:solidFill>
                      <a:srgbClr val="005286"/>
                    </a:solidFill>
                    <a:latin typeface="Arial Black" panose="020B0A04020102020204" pitchFamily="34" charset="0"/>
                  </a:rPr>
                  <a:t> SEISMIC VELOCITIES</a:t>
                </a:r>
              </a:p>
              <a:p>
                <a:pPr algn="ctr"/>
                <a:r>
                  <a:rPr lang="fr-FR" sz="1100" dirty="0" smtClean="0">
                    <a:solidFill>
                      <a:srgbClr val="005286"/>
                    </a:solidFill>
                    <a:latin typeface="Arial Black" panose="020B0A04020102020204" pitchFamily="34" charset="0"/>
                  </a:rPr>
                  <a:t>2D &amp; 3D</a:t>
                </a:r>
                <a:endParaRPr lang="fr-FR" sz="1100" dirty="0">
                  <a:solidFill>
                    <a:srgbClr val="005286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23" name="ZoneTexte 122"/>
              <p:cNvSpPr txBox="1"/>
              <p:nvPr/>
            </p:nvSpPr>
            <p:spPr>
              <a:xfrm>
                <a:off x="1923377" y="1949033"/>
                <a:ext cx="274662" cy="261610"/>
              </a:xfrm>
              <a:prstGeom prst="rect">
                <a:avLst/>
              </a:prstGeom>
              <a:solidFill>
                <a:srgbClr val="404C6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 smtClean="0">
                    <a:solidFill>
                      <a:schemeClr val="bg2"/>
                    </a:solidFill>
                    <a:latin typeface="Arial Black" panose="020B0A04020102020204" pitchFamily="34" charset="0"/>
                  </a:rPr>
                  <a:t>1</a:t>
                </a:r>
                <a:endParaRPr lang="fr-FR" sz="1100" dirty="0">
                  <a:solidFill>
                    <a:schemeClr val="bg2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124" name="Connecteur droit avec flèche 123"/>
              <p:cNvCxnSpPr/>
              <p:nvPr/>
            </p:nvCxnSpPr>
            <p:spPr>
              <a:xfrm>
                <a:off x="2401846" y="1283093"/>
                <a:ext cx="287259" cy="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131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32604" y="78444"/>
            <a:ext cx="11279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QC &amp;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conditioning</a:t>
            </a:r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 of the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seismic</a:t>
            </a:r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velocities</a:t>
            </a:r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 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216983" y="1291650"/>
            <a:ext cx="344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2400" dirty="0" err="1">
                <a:solidFill>
                  <a:srgbClr val="0B5085"/>
                </a:solidFill>
                <a:latin typeface="Arial Black" panose="020B0A04020102020204" pitchFamily="34" charset="0"/>
              </a:rPr>
              <a:t>Qualified</a:t>
            </a:r>
            <a:r>
              <a:rPr lang="fr-FR" altLang="fr-FR" sz="2400" dirty="0">
                <a:solidFill>
                  <a:srgbClr val="0B5085"/>
                </a:solidFill>
                <a:latin typeface="Arial Black" panose="020B0A04020102020204" pitchFamily="34" charset="0"/>
              </a:rPr>
              <a:t> data base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04283" y="1779013"/>
            <a:ext cx="536678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Standard 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g</a:t>
            </a:r>
            <a:r>
              <a:rPr 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eostatistical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QC of the 2D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and 3D 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seismic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velocity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data sets</a:t>
            </a:r>
          </a:p>
          <a:p>
            <a:pPr>
              <a:defRPr/>
            </a:pP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(</a:t>
            </a:r>
            <a:r>
              <a:rPr 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statistics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variographic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analysis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…)</a:t>
            </a:r>
          </a:p>
          <a:p>
            <a:pPr>
              <a:defRPr/>
            </a:pPr>
            <a:endParaRPr lang="fr-FR" sz="8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  <a:p>
            <a:pPr>
              <a:defRPr/>
            </a:pP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  <a:p>
            <a:pPr>
              <a:defRPr/>
            </a:pP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04283" y="3561370"/>
            <a:ext cx="5874784" cy="1943100"/>
            <a:chOff x="204283" y="3506506"/>
            <a:chExt cx="5874784" cy="1943100"/>
          </a:xfrm>
        </p:grpSpPr>
        <p:sp>
          <p:nvSpPr>
            <p:cNvPr id="14" name="ZoneTexte 13"/>
            <p:cNvSpPr txBox="1">
              <a:spLocks noChangeArrowheads="1"/>
            </p:cNvSpPr>
            <p:nvPr/>
          </p:nvSpPr>
          <p:spPr bwMode="auto">
            <a:xfrm>
              <a:off x="216983" y="3506506"/>
              <a:ext cx="4038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2400" dirty="0" err="1">
                  <a:solidFill>
                    <a:srgbClr val="0B5085"/>
                  </a:solidFill>
                  <a:latin typeface="Arial Black" panose="020B0A04020102020204" pitchFamily="34" charset="0"/>
                </a:rPr>
                <a:t>Resolution</a:t>
              </a:r>
              <a:r>
                <a:rPr lang="fr-FR" altLang="fr-FR" sz="2400" dirty="0">
                  <a:solidFill>
                    <a:srgbClr val="0B5085"/>
                  </a:solidFill>
                  <a:latin typeface="Arial Black" panose="020B0A04020102020204" pitchFamily="34" charset="0"/>
                </a:rPr>
                <a:t> </a:t>
              </a:r>
              <a:r>
                <a:rPr lang="fr-FR" altLang="fr-FR" sz="2400" dirty="0" err="1">
                  <a:solidFill>
                    <a:srgbClr val="0B5085"/>
                  </a:solidFill>
                  <a:latin typeface="Arial Black" panose="020B0A04020102020204" pitchFamily="34" charset="0"/>
                </a:rPr>
                <a:t>preserved</a:t>
              </a:r>
              <a:endParaRPr lang="fr-FR" altLang="fr-FR" sz="2400" dirty="0">
                <a:solidFill>
                  <a:srgbClr val="0B5085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04283" y="4063718"/>
              <a:ext cx="5874784" cy="1385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3D </a:t>
              </a:r>
              <a:r>
                <a:rPr lang="fr-FR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geostatistical</a:t>
              </a: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filtering</a:t>
              </a: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</a:p>
            <a:p>
              <a:pPr>
                <a:defRPr/>
              </a:pPr>
              <a:endPara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endParaRPr>
            </a:p>
            <a:p>
              <a:pPr>
                <a:defRPr/>
              </a:pP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No </a:t>
              </a:r>
              <a:r>
                <a:rPr lang="fr-FR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smoothing</a:t>
              </a: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operator</a:t>
              </a: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such</a:t>
              </a: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as </a:t>
              </a:r>
              <a:r>
                <a:rPr lang="fr-FR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gaussian</a:t>
              </a: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or </a:t>
              </a:r>
              <a:r>
                <a:rPr lang="fr-FR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median</a:t>
              </a: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filter</a:t>
              </a:r>
              <a:endPara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967087" y="944944"/>
            <a:ext cx="4992702" cy="5654119"/>
            <a:chOff x="5967087" y="944944"/>
            <a:chExt cx="4992702" cy="5654119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9789" y="944944"/>
              <a:ext cx="3600000" cy="4619903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9722" y="6013615"/>
              <a:ext cx="2520000" cy="585448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7359789" y="5564847"/>
              <a:ext cx="452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e</a:t>
              </a:r>
              <a:r>
                <a:rPr lang="fr-FR" sz="1400" dirty="0" smtClean="0"/>
                <a:t>tc.</a:t>
              </a:r>
              <a:endParaRPr lang="fr-FR" sz="1400" dirty="0"/>
            </a:p>
          </p:txBody>
        </p:sp>
        <p:sp>
          <p:nvSpPr>
            <p:cNvPr id="3" name="Flèche droite 2"/>
            <p:cNvSpPr/>
            <p:nvPr/>
          </p:nvSpPr>
          <p:spPr>
            <a:xfrm>
              <a:off x="5967087" y="1800110"/>
              <a:ext cx="558800" cy="448734"/>
            </a:xfrm>
            <a:prstGeom prst="right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/>
            <p:cNvSpPr/>
            <p:nvPr/>
          </p:nvSpPr>
          <p:spPr>
            <a:xfrm>
              <a:off x="10726645" y="1190050"/>
              <a:ext cx="180000" cy="180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0726645" y="2502023"/>
              <a:ext cx="180000" cy="180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0726645" y="2941862"/>
              <a:ext cx="180000" cy="180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0726645" y="3165995"/>
              <a:ext cx="180000" cy="180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0726645" y="3379505"/>
              <a:ext cx="180000" cy="180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0726645" y="3603638"/>
              <a:ext cx="180000" cy="180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10726645" y="3815340"/>
              <a:ext cx="180000" cy="180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10726645" y="4039473"/>
              <a:ext cx="180000" cy="180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10726645" y="4715313"/>
              <a:ext cx="180000" cy="180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10726645" y="4911183"/>
              <a:ext cx="180000" cy="180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10726645" y="5135316"/>
              <a:ext cx="180000" cy="180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10726645" y="5357751"/>
              <a:ext cx="180000" cy="180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10726645" y="1418222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10726645" y="1853455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40" name="Ellipse 39"/>
            <p:cNvSpPr/>
            <p:nvPr/>
          </p:nvSpPr>
          <p:spPr>
            <a:xfrm>
              <a:off x="10726645" y="2065436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10726645" y="2285605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10726645" y="4244159"/>
              <a:ext cx="180000" cy="180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10726645" y="1635515"/>
              <a:ext cx="180000" cy="180000"/>
            </a:xfrm>
            <a:prstGeom prst="ellipse">
              <a:avLst/>
            </a:prstGeom>
            <a:solidFill>
              <a:srgbClr val="005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10726645" y="2719978"/>
              <a:ext cx="180000" cy="180000"/>
            </a:xfrm>
            <a:prstGeom prst="ellipse">
              <a:avLst/>
            </a:prstGeom>
            <a:solidFill>
              <a:srgbClr val="005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10726645" y="4473110"/>
              <a:ext cx="180000" cy="180000"/>
            </a:xfrm>
            <a:prstGeom prst="ellipse">
              <a:avLst/>
            </a:prstGeom>
            <a:solidFill>
              <a:srgbClr val="005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7333726" y="6414457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7333726" y="6013615"/>
              <a:ext cx="180000" cy="180000"/>
            </a:xfrm>
            <a:prstGeom prst="ellipse">
              <a:avLst/>
            </a:prstGeom>
            <a:solidFill>
              <a:srgbClr val="005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>
              <a:off x="7333726" y="6216339"/>
              <a:ext cx="180000" cy="180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06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32604" y="78444"/>
            <a:ext cx="11279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QC &amp;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conditioning</a:t>
            </a:r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 of the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seismic</a:t>
            </a:r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 </a:t>
            </a:r>
            <a:r>
              <a:rPr lang="fr-FR" sz="3600" b="1" dirty="0" err="1" smtClean="0">
                <a:solidFill>
                  <a:srgbClr val="025186"/>
                </a:solidFill>
                <a:latin typeface="Arial Black" panose="020B0A04020102020204" pitchFamily="34" charset="0"/>
              </a:rPr>
              <a:t>velocities</a:t>
            </a:r>
            <a:r>
              <a:rPr lang="fr-FR" sz="3600" b="1" dirty="0" smtClean="0">
                <a:solidFill>
                  <a:srgbClr val="025186"/>
                </a:solidFill>
                <a:latin typeface="Arial Black" panose="020B0A04020102020204" pitchFamily="34" charset="0"/>
              </a:rPr>
              <a:t> </a:t>
            </a:r>
            <a:endParaRPr lang="fr-FR" sz="3600" b="1" dirty="0">
              <a:solidFill>
                <a:srgbClr val="025186"/>
              </a:solidFill>
              <a:latin typeface="Arial Black" panose="020B0A04020102020204" pitchFamily="34" charset="0"/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/>
          <a:stretch/>
        </p:blipFill>
        <p:spPr>
          <a:xfrm>
            <a:off x="296342" y="1182008"/>
            <a:ext cx="4954611" cy="3972815"/>
          </a:xfrm>
          <a:prstGeom prst="rect">
            <a:avLst/>
          </a:prstGeom>
        </p:spPr>
      </p:pic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2464430" y="5386768"/>
            <a:ext cx="601489" cy="309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dirty="0" smtClean="0">
                <a:solidFill>
                  <a:srgbClr val="005286"/>
                </a:solidFill>
              </a:rPr>
              <a:t>RAW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647724" y="1182009"/>
            <a:ext cx="9147880" cy="5112960"/>
            <a:chOff x="2647724" y="1182009"/>
            <a:chExt cx="9147880" cy="5112960"/>
          </a:xfrm>
        </p:grpSpPr>
        <p:grpSp>
          <p:nvGrpSpPr>
            <p:cNvPr id="6" name="Groupe 5"/>
            <p:cNvGrpSpPr/>
            <p:nvPr/>
          </p:nvGrpSpPr>
          <p:grpSpPr>
            <a:xfrm>
              <a:off x="5716574" y="1182009"/>
              <a:ext cx="6079030" cy="4514717"/>
              <a:chOff x="5716574" y="1182009"/>
              <a:chExt cx="6079030" cy="4514717"/>
            </a:xfrm>
          </p:grpSpPr>
          <p:pic>
            <p:nvPicPr>
              <p:cNvPr id="51" name="Image 5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55"/>
              <a:stretch/>
            </p:blipFill>
            <p:spPr>
              <a:xfrm>
                <a:off x="6807210" y="1182009"/>
                <a:ext cx="4988394" cy="3972815"/>
              </a:xfrm>
              <a:prstGeom prst="rect">
                <a:avLst/>
              </a:prstGeom>
            </p:spPr>
          </p:pic>
          <p:sp>
            <p:nvSpPr>
              <p:cNvPr id="52" name="Flèche droite 51"/>
              <p:cNvSpPr/>
              <p:nvPr/>
            </p:nvSpPr>
            <p:spPr>
              <a:xfrm>
                <a:off x="5716574" y="2926176"/>
                <a:ext cx="558800" cy="448734"/>
              </a:xfrm>
              <a:prstGeom prst="rightArrow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Text Box 5"/>
              <p:cNvSpPr txBox="1">
                <a:spLocks noChangeArrowheads="1"/>
              </p:cNvSpPr>
              <p:nvPr/>
            </p:nvSpPr>
            <p:spPr bwMode="auto">
              <a:xfrm>
                <a:off x="8838075" y="5386768"/>
                <a:ext cx="1045264" cy="30995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Bitstream Vera Sans" charset="0"/>
                    <a:cs typeface="Bitstream Vera Sans" charset="0"/>
                  </a:defRPr>
                </a:lvl9pPr>
              </a:lstStyle>
              <a:p>
                <a:pPr algn="ctr">
                  <a:buClr>
                    <a:srgbClr val="FFFFFF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400" b="1" dirty="0" smtClean="0">
                    <a:solidFill>
                      <a:srgbClr val="005286"/>
                    </a:solidFill>
                  </a:rPr>
                  <a:t>FILTERED</a:t>
                </a:r>
              </a:p>
            </p:txBody>
          </p:sp>
        </p:grpSp>
        <p:sp>
          <p:nvSpPr>
            <p:cNvPr id="55" name="ZoneTexte 54"/>
            <p:cNvSpPr txBox="1"/>
            <p:nvPr/>
          </p:nvSpPr>
          <p:spPr>
            <a:xfrm>
              <a:off x="2647724" y="5833304"/>
              <a:ext cx="587478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3D </a:t>
              </a:r>
              <a:r>
                <a:rPr lang="fr-FR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geostatistical</a:t>
              </a: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filtering</a:t>
              </a: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rPr>
                <a:t> </a:t>
              </a: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6E20-4887-490E-9D5D-3CDC71CD26B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60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1713</Words>
  <Application>Microsoft Office PowerPoint</Application>
  <PresentationFormat>Grand écran</PresentationFormat>
  <Paragraphs>540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Bitstream Vera Sans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Cedric</dc:creator>
  <cp:lastModifiedBy>Cedric</cp:lastModifiedBy>
  <cp:revision>53</cp:revision>
  <dcterms:created xsi:type="dcterms:W3CDTF">2019-03-21T14:49:20Z</dcterms:created>
  <dcterms:modified xsi:type="dcterms:W3CDTF">2019-07-26T14:04:54Z</dcterms:modified>
</cp:coreProperties>
</file>